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59" r:id="rId4"/>
    <p:sldId id="260" r:id="rId5"/>
    <p:sldId id="258" r:id="rId6"/>
    <p:sldId id="257" r:id="rId7"/>
    <p:sldId id="261" r:id="rId8"/>
    <p:sldId id="262" r:id="rId9"/>
    <p:sldId id="263" r:id="rId10"/>
    <p:sldId id="265" r:id="rId11"/>
    <p:sldId id="264" r:id="rId12"/>
    <p:sldId id="267" r:id="rId13"/>
    <p:sldId id="266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EC5B4CB-EE60-436D-A1DA-89A8DB6775E6}" type="datetimeFigureOut">
              <a:rPr lang="cs-CZ" smtClean="0"/>
              <a:pPr/>
              <a:t>24.11.2015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EF4E3C5-E44C-448E-9AD9-55DBE457C1D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C5B4CB-EE60-436D-A1DA-89A8DB6775E6}" type="datetimeFigureOut">
              <a:rPr lang="cs-CZ" smtClean="0"/>
              <a:pPr/>
              <a:t>24.11.2015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F4E3C5-E44C-448E-9AD9-55DBE457C1D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C5B4CB-EE60-436D-A1DA-89A8DB6775E6}" type="datetimeFigureOut">
              <a:rPr lang="cs-CZ" smtClean="0"/>
              <a:pPr/>
              <a:t>24.11.2015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F4E3C5-E44C-448E-9AD9-55DBE457C1D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C5B4CB-EE60-436D-A1DA-89A8DB6775E6}" type="datetimeFigureOut">
              <a:rPr lang="cs-CZ" smtClean="0"/>
              <a:pPr/>
              <a:t>24.11.2015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F4E3C5-E44C-448E-9AD9-55DBE457C1D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C5B4CB-EE60-436D-A1DA-89A8DB6775E6}" type="datetimeFigureOut">
              <a:rPr lang="cs-CZ" smtClean="0"/>
              <a:pPr/>
              <a:t>24.11.2015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F4E3C5-E44C-448E-9AD9-55DBE457C1D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C5B4CB-EE60-436D-A1DA-89A8DB6775E6}" type="datetimeFigureOut">
              <a:rPr lang="cs-CZ" smtClean="0"/>
              <a:pPr/>
              <a:t>24.11.2015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F4E3C5-E44C-448E-9AD9-55DBE457C1D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C5B4CB-EE60-436D-A1DA-89A8DB6775E6}" type="datetimeFigureOut">
              <a:rPr lang="cs-CZ" smtClean="0"/>
              <a:pPr/>
              <a:t>24.11.2015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F4E3C5-E44C-448E-9AD9-55DBE457C1D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C5B4CB-EE60-436D-A1DA-89A8DB6775E6}" type="datetimeFigureOut">
              <a:rPr lang="cs-CZ" smtClean="0"/>
              <a:pPr/>
              <a:t>24.11.2015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F4E3C5-E44C-448E-9AD9-55DBE457C1D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C5B4CB-EE60-436D-A1DA-89A8DB6775E6}" type="datetimeFigureOut">
              <a:rPr lang="cs-CZ" smtClean="0"/>
              <a:pPr/>
              <a:t>24.11.2015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F4E3C5-E44C-448E-9AD9-55DBE457C1D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EC5B4CB-EE60-436D-A1DA-89A8DB6775E6}" type="datetimeFigureOut">
              <a:rPr lang="cs-CZ" smtClean="0"/>
              <a:pPr/>
              <a:t>24.11.2015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F4E3C5-E44C-448E-9AD9-55DBE457C1D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EC5B4CB-EE60-436D-A1DA-89A8DB6775E6}" type="datetimeFigureOut">
              <a:rPr lang="cs-CZ" smtClean="0"/>
              <a:pPr/>
              <a:t>24.11.2015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EF4E3C5-E44C-448E-9AD9-55DBE457C1D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EC5B4CB-EE60-436D-A1DA-89A8DB6775E6}" type="datetimeFigureOut">
              <a:rPr lang="cs-CZ" smtClean="0"/>
              <a:pPr/>
              <a:t>24.11.2015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EF4E3C5-E44C-448E-9AD9-55DBE457C1D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ie.eu/index.php/maps-data/gle-sslng-map" TargetMode="External"/><Relationship Id="rId3" Type="http://schemas.openxmlformats.org/officeDocument/2006/relationships/hyperlink" Target="http://www.mpo.cz/dokument5903.html" TargetMode="External"/><Relationship Id="rId7" Type="http://schemas.openxmlformats.org/officeDocument/2006/relationships/hyperlink" Target="https://www.cgoa.cz/homepage/pdfdoc/TZ_LNG_2016.pdf" TargetMode="External"/><Relationship Id="rId12" Type="http://schemas.openxmlformats.org/officeDocument/2006/relationships/hyperlink" Target="http://lngbc.eu/teasers" TargetMode="External"/><Relationship Id="rId2" Type="http://schemas.openxmlformats.org/officeDocument/2006/relationships/hyperlink" Target="http://ebookbrowsee.net/bp-statistical-review-of-world-energy-june-2013-pdf-d71109557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irproducts.cz/~/media/downloads/article/L/en-lng-selecting-a-suitable-process-article.pdf?industryItem=industries&amp;subIndustryItem=Energy&amp;segment=LNG&amp;applicationChildItem=lng-applications&amp;productLevel3=Liquefaction-Process-and-Technology" TargetMode="External"/><Relationship Id="rId11" Type="http://schemas.openxmlformats.org/officeDocument/2006/relationships/hyperlink" Target="http://www.ngvaeurope.eu/lng-blue-corridors" TargetMode="External"/><Relationship Id="rId5" Type="http://schemas.openxmlformats.org/officeDocument/2006/relationships/hyperlink" Target="http://www.shell.com/global/future-energy/natural-gas/liquefied-natural-gas/what-is-lng.html" TargetMode="External"/><Relationship Id="rId10" Type="http://schemas.openxmlformats.org/officeDocument/2006/relationships/hyperlink" Target="http://www.enviweb.cz/clanek/archiv/102732/v-cesku-se-planuji-stanice-na-lng" TargetMode="External"/><Relationship Id="rId4" Type="http://schemas.openxmlformats.org/officeDocument/2006/relationships/hyperlink" Target="http://energostat.cz/plynarenstvi-cr.html" TargetMode="External"/><Relationship Id="rId9" Type="http://schemas.openxmlformats.org/officeDocument/2006/relationships/hyperlink" Target="http://en.polskielng.pl/lng/lng-terminal-in-poland/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Zkapalňování NG nebo doprava a distribuce LNG?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19672" y="4077072"/>
            <a:ext cx="6400800" cy="1512168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cs-CZ" sz="2400" u="sng" dirty="0" smtClean="0">
                <a:solidFill>
                  <a:schemeClr val="tx1"/>
                </a:solidFill>
              </a:rPr>
              <a:t>LNG Workshop, Praha 24.11.2015</a:t>
            </a:r>
          </a:p>
          <a:p>
            <a:pPr algn="r"/>
            <a:r>
              <a:rPr lang="cs-CZ" sz="2000" dirty="0" smtClean="0"/>
              <a:t>Ing. Ivan Souček, Ph.D.</a:t>
            </a:r>
          </a:p>
          <a:p>
            <a:pPr algn="r"/>
            <a:r>
              <a:rPr lang="cs-CZ" sz="2000" dirty="0" smtClean="0"/>
              <a:t>VŠCHT Praha, </a:t>
            </a:r>
          </a:p>
          <a:p>
            <a:pPr algn="r"/>
            <a:r>
              <a:rPr lang="cs-CZ" sz="2000" dirty="0" smtClean="0"/>
              <a:t>Ústav ekonomiky a managementu chemického průmyslu</a:t>
            </a:r>
            <a:endParaRPr lang="cs-CZ" sz="2000" dirty="0"/>
          </a:p>
        </p:txBody>
      </p:sp>
      <p:pic>
        <p:nvPicPr>
          <p:cNvPr id="4" name="Obrázek 3" descr="logoVSCHT_zak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20384" y="0"/>
            <a:ext cx="3023616" cy="79857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51520" y="1700808"/>
            <a:ext cx="5863432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cs-CZ" sz="3200" dirty="0" smtClean="0"/>
              <a:t>Dovoz LNG vs. zkapalňování on-</a:t>
            </a:r>
            <a:r>
              <a:rPr lang="cs-CZ" sz="3200" dirty="0" err="1" smtClean="0"/>
              <a:t>site</a:t>
            </a:r>
            <a:endParaRPr lang="cs-CZ" sz="32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323528" y="5877272"/>
            <a:ext cx="26124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i="1" dirty="0" smtClean="0"/>
              <a:t>Zdroj: bakalářská práce VŠCHT, J. </a:t>
            </a:r>
            <a:r>
              <a:rPr lang="cs-CZ" sz="1200" i="1" dirty="0" err="1" smtClean="0"/>
              <a:t>Rosák</a:t>
            </a:r>
            <a:endParaRPr lang="cs-CZ" sz="1200" i="1" dirty="0"/>
          </a:p>
        </p:txBody>
      </p:sp>
      <p:sp>
        <p:nvSpPr>
          <p:cNvPr id="6" name="Obdélník 5"/>
          <p:cNvSpPr/>
          <p:nvPr/>
        </p:nvSpPr>
        <p:spPr>
          <a:xfrm>
            <a:off x="5292080" y="1703998"/>
            <a:ext cx="3672408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700" dirty="0" smtClean="0"/>
              <a:t>Popis modelového příkladu:</a:t>
            </a:r>
          </a:p>
          <a:p>
            <a:pPr lvl="1"/>
            <a:r>
              <a:rPr lang="cs-CZ" sz="1700" dirty="0" smtClean="0"/>
              <a:t>- kapacita 2 mil. litrů/měsíc</a:t>
            </a:r>
          </a:p>
          <a:p>
            <a:pPr lvl="1"/>
            <a:r>
              <a:rPr lang="cs-CZ" sz="1700" dirty="0" smtClean="0"/>
              <a:t>- Umístění na dálnici D1</a:t>
            </a:r>
          </a:p>
          <a:p>
            <a:pPr lvl="1">
              <a:buFontTx/>
              <a:buChar char="-"/>
            </a:pPr>
            <a:r>
              <a:rPr lang="cs-CZ" sz="1700" dirty="0" smtClean="0"/>
              <a:t>Dovoz LNG z terminálu </a:t>
            </a:r>
            <a:r>
              <a:rPr lang="cs-CZ" sz="1700" dirty="0" err="1" smtClean="0"/>
              <a:t>Swinouiscie</a:t>
            </a:r>
            <a:r>
              <a:rPr lang="cs-CZ" sz="1700" dirty="0" smtClean="0"/>
              <a:t> (dopravní náklady 40-60 EUR/t) vs. odběr vysokotlakého NG</a:t>
            </a:r>
          </a:p>
          <a:p>
            <a:pPr lvl="1">
              <a:buFontTx/>
              <a:buChar char="-"/>
            </a:pPr>
            <a:r>
              <a:rPr lang="cs-CZ" sz="1700" dirty="0" smtClean="0"/>
              <a:t> vybudování skladu LNG a distribuční stanice je totožné pro obě varianty ve výši 2 mil. EUR</a:t>
            </a:r>
          </a:p>
          <a:p>
            <a:pPr lvl="1"/>
            <a:r>
              <a:rPr lang="cs-CZ" sz="1700" dirty="0" smtClean="0"/>
              <a:t>- Investiční náklady na zkapalňování 15-20 mil. EUR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67544" y="1556792"/>
            <a:ext cx="7920880" cy="4392488"/>
          </a:xfrm>
        </p:spPr>
        <p:txBody>
          <a:bodyPr>
            <a:normAutofit/>
          </a:bodyPr>
          <a:lstStyle/>
          <a:p>
            <a:r>
              <a:rPr lang="cs-CZ" sz="1500" dirty="0" smtClean="0"/>
              <a:t>Při navržené </a:t>
            </a:r>
            <a:r>
              <a:rPr lang="cs-CZ" sz="1500" dirty="0"/>
              <a:t>kapacitě </a:t>
            </a:r>
            <a:r>
              <a:rPr lang="cs-CZ" sz="1500" dirty="0" smtClean="0"/>
              <a:t>vychází </a:t>
            </a:r>
            <a:r>
              <a:rPr lang="cs-CZ" sz="1500" dirty="0"/>
              <a:t>nepatrně levněji varianta dovozu LNG z Polského </a:t>
            </a:r>
            <a:r>
              <a:rPr lang="cs-CZ" sz="1500" dirty="0" smtClean="0"/>
              <a:t>terminálu </a:t>
            </a:r>
            <a:r>
              <a:rPr lang="cs-CZ" sz="1500" dirty="0" err="1" smtClean="0"/>
              <a:t>Swinouiscie</a:t>
            </a:r>
            <a:r>
              <a:rPr lang="cs-CZ" sz="1500" dirty="0" smtClean="0"/>
              <a:t>, </a:t>
            </a:r>
            <a:r>
              <a:rPr lang="cs-CZ" sz="1500" dirty="0"/>
              <a:t>což by potvrzovalo hypotézu, že LNG dovezené do Evropy má v ČR potenciál pro dopravní účely. Při nižších kapacitách čerpací stanice by pak ekonomičnost dovozu LNG z Polska pochopitelně rostla, zatímco při vyšších kapacitách by bylo účelnější vybudovat zkapalňovací stanici potrubního plynu. Tato varianta je také výhodnější v dlouhodobějším </a:t>
            </a:r>
            <a:r>
              <a:rPr lang="cs-CZ" sz="1500" dirty="0" smtClean="0"/>
              <a:t>horizontu</a:t>
            </a:r>
            <a:r>
              <a:rPr lang="cs-CZ" sz="1500" dirty="0"/>
              <a:t>.</a:t>
            </a:r>
          </a:p>
          <a:p>
            <a:r>
              <a:rPr lang="cs-CZ" sz="1500" dirty="0"/>
              <a:t>Vypočtené náklady jsou základem pro případné stanovení ceny LNG na čerpacích stanicích – vidíme, že i po přičtení DPH a nákladů na zisk by se dle této kalkulace držely na velmi nízké úrovni. Je třeba ale mít stále na paměti, že zde vycházíme z mnoha hypotéz, které zatím nejsou prakticky ověřitelné a nemusí tedy odpovídat realitě</a:t>
            </a:r>
            <a:r>
              <a:rPr lang="cs-CZ" sz="1500" dirty="0" smtClean="0"/>
              <a:t>.</a:t>
            </a:r>
          </a:p>
          <a:p>
            <a:r>
              <a:rPr lang="cs-CZ" sz="1500" dirty="0" smtClean="0"/>
              <a:t>Při výtoči nad 2 mil. l/</a:t>
            </a:r>
            <a:r>
              <a:rPr lang="cs-CZ" sz="1500" dirty="0" err="1" smtClean="0"/>
              <a:t>měs</a:t>
            </a:r>
            <a:r>
              <a:rPr lang="cs-CZ" sz="1500" dirty="0" smtClean="0"/>
              <a:t>. </a:t>
            </a:r>
            <a:r>
              <a:rPr lang="cs-CZ" sz="1500" dirty="0" smtClean="0"/>
              <a:t>se </a:t>
            </a:r>
            <a:r>
              <a:rPr lang="cs-CZ" sz="1500" dirty="0" smtClean="0"/>
              <a:t>výhodněji tedy </a:t>
            </a:r>
            <a:r>
              <a:rPr lang="cs-CZ" sz="1500" dirty="0"/>
              <a:t>jeví použití LNG v dálkové těžké </a:t>
            </a:r>
            <a:r>
              <a:rPr lang="cs-CZ" sz="1500" dirty="0" smtClean="0"/>
              <a:t>dopravě (</a:t>
            </a:r>
            <a:r>
              <a:rPr lang="cs-CZ" sz="1500" dirty="0" smtClean="0"/>
              <a:t>popřípadě </a:t>
            </a:r>
            <a:r>
              <a:rPr lang="cs-CZ" sz="1500" dirty="0"/>
              <a:t>městské hromadné dopravě, </a:t>
            </a:r>
            <a:r>
              <a:rPr lang="cs-CZ" sz="1500" dirty="0" smtClean="0"/>
              <a:t>lodní </a:t>
            </a:r>
            <a:r>
              <a:rPr lang="cs-CZ" sz="1500" dirty="0"/>
              <a:t>či železniční </a:t>
            </a:r>
            <a:r>
              <a:rPr lang="cs-CZ" sz="1500" dirty="0" smtClean="0"/>
              <a:t>dopravě). </a:t>
            </a:r>
            <a:r>
              <a:rPr lang="cs-CZ" sz="1500" dirty="0"/>
              <a:t>Již třetím rokem běží v západní Evropě projekt EU „</a:t>
            </a:r>
            <a:r>
              <a:rPr lang="cs-CZ" sz="1500" dirty="0" err="1"/>
              <a:t>Blue</a:t>
            </a:r>
            <a:r>
              <a:rPr lang="cs-CZ" sz="1500" dirty="0"/>
              <a:t> </a:t>
            </a:r>
            <a:r>
              <a:rPr lang="cs-CZ" sz="1500" dirty="0" err="1"/>
              <a:t>Corridors</a:t>
            </a:r>
            <a:r>
              <a:rPr lang="cs-CZ" sz="1500" dirty="0"/>
              <a:t>“, který má za cíl vybudovat síť LNG a LCNG stanic a vytvořit tak </a:t>
            </a:r>
            <a:r>
              <a:rPr lang="cs-CZ" sz="1500" dirty="0" smtClean="0"/>
              <a:t>LNG </a:t>
            </a:r>
            <a:r>
              <a:rPr lang="cs-CZ" sz="1500" dirty="0"/>
              <a:t>reálnou alternativu pro nákladní </a:t>
            </a:r>
            <a:r>
              <a:rPr lang="cs-CZ" sz="1500" dirty="0" smtClean="0"/>
              <a:t>dopravu.</a:t>
            </a:r>
            <a:endParaRPr lang="cs-CZ" sz="15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Výsledky: Dovoz </a:t>
            </a:r>
            <a:r>
              <a:rPr lang="cs-CZ" sz="3200" dirty="0" smtClean="0"/>
              <a:t>LNG vs. zkapalňování on-</a:t>
            </a:r>
            <a:r>
              <a:rPr lang="cs-CZ" sz="3200" dirty="0" err="1" smtClean="0"/>
              <a:t>site</a:t>
            </a:r>
            <a:endParaRPr lang="cs-CZ" sz="32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539552" y="6309320"/>
            <a:ext cx="26124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i="1" dirty="0" smtClean="0"/>
              <a:t>Zdroj: bakalářská práce VŠCHT, J. </a:t>
            </a:r>
            <a:r>
              <a:rPr lang="cs-CZ" sz="1200" i="1" dirty="0" err="1" smtClean="0"/>
              <a:t>Rosák</a:t>
            </a:r>
            <a:endParaRPr lang="cs-CZ" sz="1200" i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908720"/>
            <a:ext cx="8892480" cy="6093296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cs-CZ" dirty="0" err="1">
                <a:solidFill>
                  <a:schemeClr val="tx2">
                    <a:lumMod val="50000"/>
                  </a:schemeClr>
                </a:solidFill>
              </a:rPr>
              <a:t>World</a:t>
            </a:r>
            <a:r>
              <a:rPr lang="cs-CZ" dirty="0">
                <a:solidFill>
                  <a:schemeClr val="tx2">
                    <a:lumMod val="50000"/>
                  </a:schemeClr>
                </a:solidFill>
              </a:rPr>
              <a:t> Energy Outlook 2014; </a:t>
            </a:r>
            <a:r>
              <a:rPr lang="cs-CZ" dirty="0" err="1">
                <a:solidFill>
                  <a:schemeClr val="tx2">
                    <a:lumMod val="50000"/>
                  </a:schemeClr>
                </a:solidFill>
              </a:rPr>
              <a:t>International</a:t>
            </a:r>
            <a:r>
              <a:rPr lang="cs-CZ" dirty="0">
                <a:solidFill>
                  <a:schemeClr val="tx2">
                    <a:lumMod val="50000"/>
                  </a:schemeClr>
                </a:solidFill>
              </a:rPr>
              <a:t> Energy </a:t>
            </a:r>
            <a:r>
              <a:rPr lang="cs-CZ" dirty="0" err="1">
                <a:solidFill>
                  <a:schemeClr val="tx2">
                    <a:lumMod val="50000"/>
                  </a:schemeClr>
                </a:solidFill>
              </a:rPr>
              <a:t>Agency</a:t>
            </a:r>
            <a:r>
              <a:rPr lang="cs-CZ" dirty="0">
                <a:solidFill>
                  <a:schemeClr val="tx2">
                    <a:lumMod val="50000"/>
                  </a:schemeClr>
                </a:solidFill>
              </a:rPr>
              <a:t>: Paris, 2014</a:t>
            </a:r>
          </a:p>
          <a:p>
            <a:r>
              <a:rPr lang="cs-CZ" i="1" dirty="0">
                <a:solidFill>
                  <a:schemeClr val="tx2">
                    <a:lumMod val="50000"/>
                  </a:schemeClr>
                </a:solidFill>
              </a:rPr>
              <a:t>BP </a:t>
            </a:r>
            <a:r>
              <a:rPr lang="cs-CZ" i="1" dirty="0" err="1">
                <a:solidFill>
                  <a:schemeClr val="tx2">
                    <a:lumMod val="50000"/>
                  </a:schemeClr>
                </a:solidFill>
              </a:rPr>
              <a:t>Statistical</a:t>
            </a:r>
            <a:r>
              <a:rPr lang="cs-CZ" i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cs-CZ" i="1" dirty="0" err="1">
                <a:solidFill>
                  <a:schemeClr val="tx2">
                    <a:lumMod val="50000"/>
                  </a:schemeClr>
                </a:solidFill>
              </a:rPr>
              <a:t>Review</a:t>
            </a:r>
            <a:r>
              <a:rPr lang="cs-CZ" i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cs-CZ" i="1" dirty="0" err="1">
                <a:solidFill>
                  <a:schemeClr val="tx2">
                    <a:lumMod val="50000"/>
                  </a:schemeClr>
                </a:solidFill>
              </a:rPr>
              <a:t>of</a:t>
            </a:r>
            <a:r>
              <a:rPr lang="cs-CZ" i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cs-CZ" i="1" dirty="0" err="1">
                <a:solidFill>
                  <a:schemeClr val="tx2">
                    <a:lumMod val="50000"/>
                  </a:schemeClr>
                </a:solidFill>
              </a:rPr>
              <a:t>World</a:t>
            </a:r>
            <a:r>
              <a:rPr lang="cs-CZ" i="1" dirty="0">
                <a:solidFill>
                  <a:schemeClr val="tx2">
                    <a:lumMod val="50000"/>
                  </a:schemeClr>
                </a:solidFill>
              </a:rPr>
              <a:t> Energy 2013</a:t>
            </a:r>
            <a:r>
              <a:rPr lang="cs-CZ" dirty="0">
                <a:solidFill>
                  <a:schemeClr val="tx2">
                    <a:lumMod val="50000"/>
                  </a:schemeClr>
                </a:solidFill>
              </a:rPr>
              <a:t> [online]; </a:t>
            </a:r>
            <a:r>
              <a:rPr lang="cs-CZ" u="sng" dirty="0">
                <a:solidFill>
                  <a:schemeClr val="tx2">
                    <a:lumMod val="50000"/>
                  </a:schemeClr>
                </a:solidFill>
                <a:hlinkClick r:id="rId2"/>
              </a:rPr>
              <a:t>http://</a:t>
            </a:r>
            <a:r>
              <a:rPr lang="cs-CZ" u="sng" dirty="0" smtClean="0">
                <a:solidFill>
                  <a:schemeClr val="tx2">
                    <a:lumMod val="50000"/>
                  </a:schemeClr>
                </a:solidFill>
                <a:hlinkClick r:id="rId2"/>
              </a:rPr>
              <a:t>ebookbrowsee.net/bp-statistical-review-of-world-energy-june-2013-pdf-d711095577</a:t>
            </a:r>
            <a:endParaRPr lang="cs-CZ" u="sng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cs-CZ" dirty="0">
                <a:solidFill>
                  <a:schemeClr val="tx2">
                    <a:lumMod val="50000"/>
                  </a:schemeClr>
                </a:solidFill>
              </a:rPr>
              <a:t>Státní energetická koncepce, 2010. Ministerstvo průmyslu a obchodu. </a:t>
            </a:r>
            <a:r>
              <a:rPr lang="cs-CZ" u="sng" dirty="0">
                <a:solidFill>
                  <a:schemeClr val="tx2">
                    <a:lumMod val="50000"/>
                  </a:schemeClr>
                </a:solidFill>
                <a:hlinkClick r:id="rId3"/>
              </a:rPr>
              <a:t>http://</a:t>
            </a:r>
            <a:r>
              <a:rPr lang="cs-CZ" u="sng" dirty="0" smtClean="0">
                <a:solidFill>
                  <a:schemeClr val="tx2">
                    <a:lumMod val="50000"/>
                  </a:schemeClr>
                </a:solidFill>
                <a:hlinkClick r:id="rId3"/>
              </a:rPr>
              <a:t>www.</a:t>
            </a:r>
            <a:r>
              <a:rPr lang="cs-CZ" u="sng" dirty="0" err="1" smtClean="0">
                <a:solidFill>
                  <a:schemeClr val="tx2">
                    <a:lumMod val="50000"/>
                  </a:schemeClr>
                </a:solidFill>
                <a:hlinkClick r:id="rId3"/>
              </a:rPr>
              <a:t>mpo.cz</a:t>
            </a:r>
            <a:r>
              <a:rPr lang="cs-CZ" u="sng" dirty="0" smtClean="0">
                <a:solidFill>
                  <a:schemeClr val="tx2">
                    <a:lumMod val="50000"/>
                  </a:schemeClr>
                </a:solidFill>
                <a:hlinkClick r:id="rId3"/>
              </a:rPr>
              <a:t>/dokument5903.html</a:t>
            </a:r>
            <a:endParaRPr lang="cs-CZ" u="sng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cs-CZ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cs-CZ" dirty="0" err="1">
                <a:solidFill>
                  <a:schemeClr val="tx2">
                    <a:lumMod val="50000"/>
                  </a:schemeClr>
                </a:solidFill>
              </a:rPr>
              <a:t>Energostat</a:t>
            </a:r>
            <a:r>
              <a:rPr lang="cs-CZ" dirty="0">
                <a:solidFill>
                  <a:schemeClr val="tx2">
                    <a:lumMod val="50000"/>
                  </a:schemeClr>
                </a:solidFill>
              </a:rPr>
              <a:t>. </a:t>
            </a:r>
            <a:r>
              <a:rPr lang="cs-CZ" u="sng" dirty="0">
                <a:solidFill>
                  <a:schemeClr val="tx2">
                    <a:lumMod val="50000"/>
                  </a:schemeClr>
                </a:solidFill>
                <a:hlinkClick r:id="rId4"/>
              </a:rPr>
              <a:t>http://</a:t>
            </a:r>
            <a:r>
              <a:rPr lang="cs-CZ" u="sng" dirty="0" smtClean="0">
                <a:solidFill>
                  <a:schemeClr val="tx2">
                    <a:lumMod val="50000"/>
                  </a:schemeClr>
                </a:solidFill>
                <a:hlinkClick r:id="rId4"/>
              </a:rPr>
              <a:t>energostat.cz/plynarenstvi-cr.html</a:t>
            </a:r>
            <a:endParaRPr lang="cs-CZ" u="sng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cs-CZ" dirty="0" err="1">
                <a:solidFill>
                  <a:schemeClr val="tx2">
                    <a:lumMod val="50000"/>
                  </a:schemeClr>
                </a:solidFill>
              </a:rPr>
              <a:t>Shell</a:t>
            </a:r>
            <a:r>
              <a:rPr lang="cs-CZ" dirty="0">
                <a:solidFill>
                  <a:schemeClr val="tx2">
                    <a:lumMod val="50000"/>
                  </a:schemeClr>
                </a:solidFill>
              </a:rPr>
              <a:t> - </a:t>
            </a:r>
            <a:r>
              <a:rPr lang="cs-CZ" dirty="0" err="1">
                <a:solidFill>
                  <a:schemeClr val="tx2">
                    <a:lumMod val="50000"/>
                  </a:schemeClr>
                </a:solidFill>
              </a:rPr>
              <a:t>Turning</a:t>
            </a:r>
            <a:r>
              <a:rPr lang="cs-CZ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cs-CZ" dirty="0" err="1">
                <a:solidFill>
                  <a:schemeClr val="tx2">
                    <a:lumMod val="50000"/>
                  </a:schemeClr>
                </a:solidFill>
              </a:rPr>
              <a:t>natural</a:t>
            </a:r>
            <a:r>
              <a:rPr lang="cs-CZ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cs-CZ" dirty="0" err="1">
                <a:solidFill>
                  <a:schemeClr val="tx2">
                    <a:lumMod val="50000"/>
                  </a:schemeClr>
                </a:solidFill>
              </a:rPr>
              <a:t>gas</a:t>
            </a:r>
            <a:r>
              <a:rPr lang="cs-CZ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cs-CZ" dirty="0" err="1">
                <a:solidFill>
                  <a:schemeClr val="tx2">
                    <a:lumMod val="50000"/>
                  </a:schemeClr>
                </a:solidFill>
              </a:rPr>
              <a:t>into</a:t>
            </a:r>
            <a:r>
              <a:rPr lang="cs-CZ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cs-CZ" dirty="0" err="1">
                <a:solidFill>
                  <a:schemeClr val="tx2">
                    <a:lumMod val="50000"/>
                  </a:schemeClr>
                </a:solidFill>
              </a:rPr>
              <a:t>liquid</a:t>
            </a:r>
            <a:r>
              <a:rPr lang="cs-CZ" dirty="0">
                <a:solidFill>
                  <a:schemeClr val="tx2">
                    <a:lumMod val="50000"/>
                  </a:schemeClr>
                </a:solidFill>
              </a:rPr>
              <a:t> (video). </a:t>
            </a:r>
            <a:r>
              <a:rPr lang="cs-CZ" u="sng" dirty="0">
                <a:solidFill>
                  <a:schemeClr val="tx2">
                    <a:lumMod val="50000"/>
                  </a:schemeClr>
                </a:solidFill>
                <a:hlinkClick r:id="rId5"/>
              </a:rPr>
              <a:t>http://</a:t>
            </a:r>
            <a:r>
              <a:rPr lang="cs-CZ" u="sng" dirty="0" smtClean="0">
                <a:solidFill>
                  <a:schemeClr val="tx2">
                    <a:lumMod val="50000"/>
                  </a:schemeClr>
                </a:solidFill>
                <a:hlinkClick r:id="rId5"/>
              </a:rPr>
              <a:t>www.</a:t>
            </a:r>
            <a:r>
              <a:rPr lang="cs-CZ" u="sng" dirty="0" err="1" smtClean="0">
                <a:solidFill>
                  <a:schemeClr val="tx2">
                    <a:lumMod val="50000"/>
                  </a:schemeClr>
                </a:solidFill>
                <a:hlinkClick r:id="rId5"/>
              </a:rPr>
              <a:t>shell.com</a:t>
            </a:r>
            <a:r>
              <a:rPr lang="cs-CZ" u="sng" dirty="0" smtClean="0">
                <a:solidFill>
                  <a:schemeClr val="tx2">
                    <a:lumMod val="50000"/>
                  </a:schemeClr>
                </a:solidFill>
                <a:hlinkClick r:id="rId5"/>
              </a:rPr>
              <a:t>/</a:t>
            </a:r>
            <a:r>
              <a:rPr lang="cs-CZ" u="sng" dirty="0" err="1" smtClean="0">
                <a:solidFill>
                  <a:schemeClr val="tx2">
                    <a:lumMod val="50000"/>
                  </a:schemeClr>
                </a:solidFill>
                <a:hlinkClick r:id="rId5"/>
              </a:rPr>
              <a:t>global</a:t>
            </a:r>
            <a:r>
              <a:rPr lang="cs-CZ" u="sng" dirty="0" smtClean="0">
                <a:solidFill>
                  <a:schemeClr val="tx2">
                    <a:lumMod val="50000"/>
                  </a:schemeClr>
                </a:solidFill>
                <a:hlinkClick r:id="rId5"/>
              </a:rPr>
              <a:t>/</a:t>
            </a:r>
            <a:r>
              <a:rPr lang="cs-CZ" u="sng" dirty="0" err="1" smtClean="0">
                <a:solidFill>
                  <a:schemeClr val="tx2">
                    <a:lumMod val="50000"/>
                  </a:schemeClr>
                </a:solidFill>
                <a:hlinkClick r:id="rId5"/>
              </a:rPr>
              <a:t>future</a:t>
            </a:r>
            <a:r>
              <a:rPr lang="cs-CZ" u="sng" dirty="0" smtClean="0">
                <a:solidFill>
                  <a:schemeClr val="tx2">
                    <a:lumMod val="50000"/>
                  </a:schemeClr>
                </a:solidFill>
                <a:hlinkClick r:id="rId5"/>
              </a:rPr>
              <a:t>-energy/</a:t>
            </a:r>
            <a:r>
              <a:rPr lang="cs-CZ" u="sng" dirty="0" err="1" smtClean="0">
                <a:solidFill>
                  <a:schemeClr val="tx2">
                    <a:lumMod val="50000"/>
                  </a:schemeClr>
                </a:solidFill>
                <a:hlinkClick r:id="rId5"/>
              </a:rPr>
              <a:t>natural</a:t>
            </a:r>
            <a:r>
              <a:rPr lang="cs-CZ" u="sng" dirty="0" smtClean="0">
                <a:solidFill>
                  <a:schemeClr val="tx2">
                    <a:lumMod val="50000"/>
                  </a:schemeClr>
                </a:solidFill>
                <a:hlinkClick r:id="rId5"/>
              </a:rPr>
              <a:t>-</a:t>
            </a:r>
            <a:r>
              <a:rPr lang="cs-CZ" u="sng" dirty="0" err="1" smtClean="0">
                <a:solidFill>
                  <a:schemeClr val="tx2">
                    <a:lumMod val="50000"/>
                  </a:schemeClr>
                </a:solidFill>
                <a:hlinkClick r:id="rId5"/>
              </a:rPr>
              <a:t>gas</a:t>
            </a:r>
            <a:r>
              <a:rPr lang="cs-CZ" u="sng" dirty="0" smtClean="0">
                <a:solidFill>
                  <a:schemeClr val="tx2">
                    <a:lumMod val="50000"/>
                  </a:schemeClr>
                </a:solidFill>
                <a:hlinkClick r:id="rId5"/>
              </a:rPr>
              <a:t>/</a:t>
            </a:r>
            <a:r>
              <a:rPr lang="cs-CZ" u="sng" dirty="0" err="1" smtClean="0">
                <a:solidFill>
                  <a:schemeClr val="tx2">
                    <a:lumMod val="50000"/>
                  </a:schemeClr>
                </a:solidFill>
                <a:hlinkClick r:id="rId5"/>
              </a:rPr>
              <a:t>liquefied</a:t>
            </a:r>
            <a:r>
              <a:rPr lang="cs-CZ" u="sng" dirty="0" smtClean="0">
                <a:solidFill>
                  <a:schemeClr val="tx2">
                    <a:lumMod val="50000"/>
                  </a:schemeClr>
                </a:solidFill>
                <a:hlinkClick r:id="rId5"/>
              </a:rPr>
              <a:t>-</a:t>
            </a:r>
            <a:r>
              <a:rPr lang="cs-CZ" u="sng" dirty="0" err="1" smtClean="0">
                <a:solidFill>
                  <a:schemeClr val="tx2">
                    <a:lumMod val="50000"/>
                  </a:schemeClr>
                </a:solidFill>
                <a:hlinkClick r:id="rId5"/>
              </a:rPr>
              <a:t>natural</a:t>
            </a:r>
            <a:r>
              <a:rPr lang="cs-CZ" u="sng" dirty="0" smtClean="0">
                <a:solidFill>
                  <a:schemeClr val="tx2">
                    <a:lumMod val="50000"/>
                  </a:schemeClr>
                </a:solidFill>
                <a:hlinkClick r:id="rId5"/>
              </a:rPr>
              <a:t>-</a:t>
            </a:r>
            <a:r>
              <a:rPr lang="cs-CZ" u="sng" dirty="0" err="1" smtClean="0">
                <a:solidFill>
                  <a:schemeClr val="tx2">
                    <a:lumMod val="50000"/>
                  </a:schemeClr>
                </a:solidFill>
                <a:hlinkClick r:id="rId5"/>
              </a:rPr>
              <a:t>gas</a:t>
            </a:r>
            <a:r>
              <a:rPr lang="cs-CZ" u="sng" dirty="0" smtClean="0">
                <a:solidFill>
                  <a:schemeClr val="tx2">
                    <a:lumMod val="50000"/>
                  </a:schemeClr>
                </a:solidFill>
                <a:hlinkClick r:id="rId5"/>
              </a:rPr>
              <a:t>/</a:t>
            </a:r>
            <a:r>
              <a:rPr lang="cs-CZ" u="sng" dirty="0" err="1" smtClean="0">
                <a:solidFill>
                  <a:schemeClr val="tx2">
                    <a:lumMod val="50000"/>
                  </a:schemeClr>
                </a:solidFill>
                <a:hlinkClick r:id="rId5"/>
              </a:rPr>
              <a:t>what</a:t>
            </a:r>
            <a:r>
              <a:rPr lang="cs-CZ" u="sng" dirty="0" smtClean="0">
                <a:solidFill>
                  <a:schemeClr val="tx2">
                    <a:lumMod val="50000"/>
                  </a:schemeClr>
                </a:solidFill>
                <a:hlinkClick r:id="rId5"/>
              </a:rPr>
              <a:t>-</a:t>
            </a:r>
            <a:r>
              <a:rPr lang="cs-CZ" u="sng" dirty="0" err="1" smtClean="0">
                <a:solidFill>
                  <a:schemeClr val="tx2">
                    <a:lumMod val="50000"/>
                  </a:schemeClr>
                </a:solidFill>
                <a:hlinkClick r:id="rId5"/>
              </a:rPr>
              <a:t>is</a:t>
            </a:r>
            <a:r>
              <a:rPr lang="cs-CZ" u="sng" dirty="0" smtClean="0">
                <a:solidFill>
                  <a:schemeClr val="tx2">
                    <a:lumMod val="50000"/>
                  </a:schemeClr>
                </a:solidFill>
                <a:hlinkClick r:id="rId5"/>
              </a:rPr>
              <a:t>-</a:t>
            </a:r>
            <a:r>
              <a:rPr lang="cs-CZ" u="sng" dirty="0" err="1" smtClean="0">
                <a:solidFill>
                  <a:schemeClr val="tx2">
                    <a:lumMod val="50000"/>
                  </a:schemeClr>
                </a:solidFill>
                <a:hlinkClick r:id="rId5"/>
              </a:rPr>
              <a:t>lng.html</a:t>
            </a:r>
            <a:endParaRPr lang="cs-CZ" u="sng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cs-CZ" dirty="0" err="1">
                <a:solidFill>
                  <a:schemeClr val="tx2">
                    <a:lumMod val="50000"/>
                  </a:schemeClr>
                </a:solidFill>
              </a:rPr>
              <a:t>Bronfenbrenner</a:t>
            </a:r>
            <a:r>
              <a:rPr lang="cs-CZ" dirty="0">
                <a:solidFill>
                  <a:schemeClr val="tx2">
                    <a:lumMod val="50000"/>
                  </a:schemeClr>
                </a:solidFill>
              </a:rPr>
              <a:t>, J. C.; et al. </a:t>
            </a:r>
            <a:r>
              <a:rPr lang="cs-CZ" dirty="0" err="1">
                <a:solidFill>
                  <a:schemeClr val="tx2">
                    <a:lumMod val="50000"/>
                  </a:schemeClr>
                </a:solidFill>
              </a:rPr>
              <a:t>Selecting</a:t>
            </a:r>
            <a:r>
              <a:rPr lang="cs-CZ" dirty="0">
                <a:solidFill>
                  <a:schemeClr val="tx2">
                    <a:lumMod val="50000"/>
                  </a:schemeClr>
                </a:solidFill>
              </a:rPr>
              <a:t> a </a:t>
            </a:r>
            <a:r>
              <a:rPr lang="cs-CZ" dirty="0" err="1">
                <a:solidFill>
                  <a:schemeClr val="tx2">
                    <a:lumMod val="50000"/>
                  </a:schemeClr>
                </a:solidFill>
              </a:rPr>
              <a:t>suitable</a:t>
            </a:r>
            <a:r>
              <a:rPr lang="cs-CZ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cs-CZ" dirty="0" err="1">
                <a:solidFill>
                  <a:schemeClr val="tx2">
                    <a:lumMod val="50000"/>
                  </a:schemeClr>
                </a:solidFill>
              </a:rPr>
              <a:t>process</a:t>
            </a:r>
            <a:r>
              <a:rPr lang="cs-CZ" dirty="0">
                <a:solidFill>
                  <a:schemeClr val="tx2">
                    <a:lumMod val="50000"/>
                  </a:schemeClr>
                </a:solidFill>
              </a:rPr>
              <a:t>, 2009. Air </a:t>
            </a:r>
            <a:r>
              <a:rPr lang="cs-CZ" dirty="0" err="1">
                <a:solidFill>
                  <a:schemeClr val="tx2">
                    <a:lumMod val="50000"/>
                  </a:schemeClr>
                </a:solidFill>
              </a:rPr>
              <a:t>Products</a:t>
            </a:r>
            <a:r>
              <a:rPr lang="cs-CZ" dirty="0">
                <a:solidFill>
                  <a:schemeClr val="tx2">
                    <a:lumMod val="50000"/>
                  </a:schemeClr>
                </a:solidFill>
              </a:rPr>
              <a:t> LNG </a:t>
            </a:r>
            <a:r>
              <a:rPr lang="cs-CZ" dirty="0" err="1">
                <a:solidFill>
                  <a:schemeClr val="tx2">
                    <a:lumMod val="50000"/>
                  </a:schemeClr>
                </a:solidFill>
              </a:rPr>
              <a:t>process</a:t>
            </a:r>
            <a:r>
              <a:rPr lang="cs-CZ" dirty="0">
                <a:solidFill>
                  <a:schemeClr val="tx2">
                    <a:lumMod val="50000"/>
                  </a:schemeClr>
                </a:solidFill>
              </a:rPr>
              <a:t>. </a:t>
            </a:r>
            <a:r>
              <a:rPr lang="cs-CZ" u="sng" dirty="0">
                <a:solidFill>
                  <a:schemeClr val="tx2">
                    <a:lumMod val="50000"/>
                  </a:schemeClr>
                </a:solidFill>
                <a:hlinkClick r:id="rId6"/>
              </a:rPr>
              <a:t>http://www.</a:t>
            </a:r>
            <a:r>
              <a:rPr lang="cs-CZ" u="sng" dirty="0" err="1">
                <a:solidFill>
                  <a:schemeClr val="tx2">
                    <a:lumMod val="50000"/>
                  </a:schemeClr>
                </a:solidFill>
                <a:hlinkClick r:id="rId6"/>
              </a:rPr>
              <a:t>airproducts.cz</a:t>
            </a:r>
            <a:r>
              <a:rPr lang="cs-CZ" u="sng" dirty="0">
                <a:solidFill>
                  <a:schemeClr val="tx2">
                    <a:lumMod val="50000"/>
                  </a:schemeClr>
                </a:solidFill>
                <a:hlinkClick r:id="rId6"/>
              </a:rPr>
              <a:t>/~/</a:t>
            </a:r>
            <a:r>
              <a:rPr lang="cs-CZ" u="sng" dirty="0" smtClean="0">
                <a:solidFill>
                  <a:schemeClr val="tx2">
                    <a:lumMod val="50000"/>
                  </a:schemeClr>
                </a:solidFill>
                <a:hlinkClick r:id="rId6"/>
              </a:rPr>
              <a:t>media/</a:t>
            </a:r>
            <a:r>
              <a:rPr lang="cs-CZ" u="sng" dirty="0" err="1" smtClean="0">
                <a:solidFill>
                  <a:schemeClr val="tx2">
                    <a:lumMod val="50000"/>
                  </a:schemeClr>
                </a:solidFill>
                <a:hlinkClick r:id="rId6"/>
              </a:rPr>
              <a:t>downloads</a:t>
            </a:r>
            <a:r>
              <a:rPr lang="cs-CZ" u="sng" dirty="0" smtClean="0">
                <a:solidFill>
                  <a:schemeClr val="tx2">
                    <a:lumMod val="50000"/>
                  </a:schemeClr>
                </a:solidFill>
                <a:hlinkClick r:id="rId6"/>
              </a:rPr>
              <a:t>/</a:t>
            </a:r>
            <a:r>
              <a:rPr lang="cs-CZ" u="sng" dirty="0" err="1" smtClean="0">
                <a:solidFill>
                  <a:schemeClr val="tx2">
                    <a:lumMod val="50000"/>
                  </a:schemeClr>
                </a:solidFill>
                <a:hlinkClick r:id="rId6"/>
              </a:rPr>
              <a:t>article</a:t>
            </a:r>
            <a:r>
              <a:rPr lang="cs-CZ" u="sng" dirty="0" smtClean="0">
                <a:solidFill>
                  <a:schemeClr val="tx2">
                    <a:lumMod val="50000"/>
                  </a:schemeClr>
                </a:solidFill>
                <a:hlinkClick r:id="rId6"/>
              </a:rPr>
              <a:t>/L/</a:t>
            </a:r>
            <a:r>
              <a:rPr lang="cs-CZ" u="sng" dirty="0" err="1" smtClean="0">
                <a:solidFill>
                  <a:schemeClr val="tx2">
                    <a:lumMod val="50000"/>
                  </a:schemeClr>
                </a:solidFill>
                <a:hlinkClick r:id="rId6"/>
              </a:rPr>
              <a:t>en</a:t>
            </a:r>
            <a:r>
              <a:rPr lang="cs-CZ" u="sng" dirty="0" smtClean="0">
                <a:solidFill>
                  <a:schemeClr val="tx2">
                    <a:lumMod val="50000"/>
                  </a:schemeClr>
                </a:solidFill>
                <a:hlinkClick r:id="rId6"/>
              </a:rPr>
              <a:t>-</a:t>
            </a:r>
            <a:r>
              <a:rPr lang="cs-CZ" u="sng" dirty="0" err="1" smtClean="0">
                <a:solidFill>
                  <a:schemeClr val="tx2">
                    <a:lumMod val="50000"/>
                  </a:schemeClr>
                </a:solidFill>
                <a:hlinkClick r:id="rId6"/>
              </a:rPr>
              <a:t>lng</a:t>
            </a:r>
            <a:r>
              <a:rPr lang="cs-CZ" u="sng" dirty="0" smtClean="0">
                <a:solidFill>
                  <a:schemeClr val="tx2">
                    <a:lumMod val="50000"/>
                  </a:schemeClr>
                </a:solidFill>
                <a:hlinkClick r:id="rId6"/>
              </a:rPr>
              <a:t>-</a:t>
            </a:r>
            <a:r>
              <a:rPr lang="cs-CZ" u="sng" dirty="0" err="1" smtClean="0">
                <a:solidFill>
                  <a:schemeClr val="tx2">
                    <a:lumMod val="50000"/>
                  </a:schemeClr>
                </a:solidFill>
                <a:hlinkClick r:id="rId6"/>
              </a:rPr>
              <a:t>selecting</a:t>
            </a:r>
            <a:r>
              <a:rPr lang="cs-CZ" u="sng" dirty="0" smtClean="0">
                <a:solidFill>
                  <a:schemeClr val="tx2">
                    <a:lumMod val="50000"/>
                  </a:schemeClr>
                </a:solidFill>
                <a:hlinkClick r:id="rId6"/>
              </a:rPr>
              <a:t>-a-</a:t>
            </a:r>
            <a:r>
              <a:rPr lang="cs-CZ" u="sng" dirty="0" err="1" smtClean="0">
                <a:solidFill>
                  <a:schemeClr val="tx2">
                    <a:lumMod val="50000"/>
                  </a:schemeClr>
                </a:solidFill>
                <a:hlinkClick r:id="rId6"/>
              </a:rPr>
              <a:t>suitable</a:t>
            </a:r>
            <a:r>
              <a:rPr lang="cs-CZ" u="sng" dirty="0" smtClean="0">
                <a:solidFill>
                  <a:schemeClr val="tx2">
                    <a:lumMod val="50000"/>
                  </a:schemeClr>
                </a:solidFill>
                <a:hlinkClick r:id="rId6"/>
              </a:rPr>
              <a:t>-</a:t>
            </a:r>
            <a:r>
              <a:rPr lang="cs-CZ" u="sng" dirty="0" err="1" smtClean="0">
                <a:solidFill>
                  <a:schemeClr val="tx2">
                    <a:lumMod val="50000"/>
                  </a:schemeClr>
                </a:solidFill>
                <a:hlinkClick r:id="rId6"/>
              </a:rPr>
              <a:t>process</a:t>
            </a:r>
            <a:r>
              <a:rPr lang="cs-CZ" u="sng" dirty="0" smtClean="0">
                <a:solidFill>
                  <a:schemeClr val="tx2">
                    <a:lumMod val="50000"/>
                  </a:schemeClr>
                </a:solidFill>
                <a:hlinkClick r:id="rId6"/>
              </a:rPr>
              <a:t>-</a:t>
            </a:r>
            <a:r>
              <a:rPr lang="cs-CZ" u="sng" dirty="0" err="1" smtClean="0">
                <a:solidFill>
                  <a:schemeClr val="tx2">
                    <a:lumMod val="50000"/>
                  </a:schemeClr>
                </a:solidFill>
                <a:hlinkClick r:id="rId6"/>
              </a:rPr>
              <a:t>article.pdf</a:t>
            </a:r>
            <a:r>
              <a:rPr lang="cs-CZ" u="sng" dirty="0" smtClean="0">
                <a:solidFill>
                  <a:schemeClr val="tx2">
                    <a:lumMod val="50000"/>
                  </a:schemeClr>
                </a:solidFill>
                <a:hlinkClick r:id="rId6"/>
              </a:rPr>
              <a:t>?</a:t>
            </a:r>
            <a:r>
              <a:rPr lang="cs-CZ" u="sng" dirty="0" err="1" smtClean="0">
                <a:solidFill>
                  <a:schemeClr val="tx2">
                    <a:lumMod val="50000"/>
                  </a:schemeClr>
                </a:solidFill>
                <a:hlinkClick r:id="rId6"/>
              </a:rPr>
              <a:t>industryItem</a:t>
            </a:r>
            <a:r>
              <a:rPr lang="cs-CZ" u="sng" dirty="0" smtClean="0">
                <a:solidFill>
                  <a:schemeClr val="tx2">
                    <a:lumMod val="50000"/>
                  </a:schemeClr>
                </a:solidFill>
                <a:hlinkClick r:id="rId6"/>
              </a:rPr>
              <a:t>=</a:t>
            </a:r>
            <a:r>
              <a:rPr lang="cs-CZ" u="sng" dirty="0" err="1" smtClean="0">
                <a:solidFill>
                  <a:schemeClr val="tx2">
                    <a:lumMod val="50000"/>
                  </a:schemeClr>
                </a:solidFill>
                <a:hlinkClick r:id="rId6"/>
              </a:rPr>
              <a:t>industries</a:t>
            </a:r>
            <a:r>
              <a:rPr lang="cs-CZ" u="sng" dirty="0" smtClean="0">
                <a:solidFill>
                  <a:schemeClr val="tx2">
                    <a:lumMod val="50000"/>
                  </a:schemeClr>
                </a:solidFill>
                <a:hlinkClick r:id="rId6"/>
              </a:rPr>
              <a:t>&amp;</a:t>
            </a:r>
            <a:r>
              <a:rPr lang="cs-CZ" u="sng" dirty="0" err="1" smtClean="0">
                <a:solidFill>
                  <a:schemeClr val="tx2">
                    <a:lumMod val="50000"/>
                  </a:schemeClr>
                </a:solidFill>
                <a:hlinkClick r:id="rId6"/>
              </a:rPr>
              <a:t>subIndustryItem</a:t>
            </a:r>
            <a:r>
              <a:rPr lang="cs-CZ" u="sng" dirty="0" smtClean="0">
                <a:solidFill>
                  <a:schemeClr val="tx2">
                    <a:lumMod val="50000"/>
                  </a:schemeClr>
                </a:solidFill>
                <a:hlinkClick r:id="rId6"/>
              </a:rPr>
              <a:t>=Energy&amp;segment=LNG&amp;</a:t>
            </a:r>
            <a:r>
              <a:rPr lang="cs-CZ" u="sng" dirty="0" err="1" smtClean="0">
                <a:solidFill>
                  <a:schemeClr val="tx2">
                    <a:lumMod val="50000"/>
                  </a:schemeClr>
                </a:solidFill>
                <a:hlinkClick r:id="rId6"/>
              </a:rPr>
              <a:t>applicationChildItem</a:t>
            </a:r>
            <a:r>
              <a:rPr lang="cs-CZ" u="sng" dirty="0" smtClean="0">
                <a:solidFill>
                  <a:schemeClr val="tx2">
                    <a:lumMod val="50000"/>
                  </a:schemeClr>
                </a:solidFill>
                <a:hlinkClick r:id="rId6"/>
              </a:rPr>
              <a:t>=</a:t>
            </a:r>
            <a:r>
              <a:rPr lang="cs-CZ" u="sng" dirty="0" err="1" smtClean="0">
                <a:solidFill>
                  <a:schemeClr val="tx2">
                    <a:lumMod val="50000"/>
                  </a:schemeClr>
                </a:solidFill>
                <a:hlinkClick r:id="rId6"/>
              </a:rPr>
              <a:t>lng</a:t>
            </a:r>
            <a:r>
              <a:rPr lang="cs-CZ" u="sng" dirty="0" smtClean="0">
                <a:solidFill>
                  <a:schemeClr val="tx2">
                    <a:lumMod val="50000"/>
                  </a:schemeClr>
                </a:solidFill>
                <a:hlinkClick r:id="rId6"/>
              </a:rPr>
              <a:t>-</a:t>
            </a:r>
            <a:r>
              <a:rPr lang="cs-CZ" u="sng" dirty="0" err="1" smtClean="0">
                <a:solidFill>
                  <a:schemeClr val="tx2">
                    <a:lumMod val="50000"/>
                  </a:schemeClr>
                </a:solidFill>
                <a:hlinkClick r:id="rId6"/>
              </a:rPr>
              <a:t>applications</a:t>
            </a:r>
            <a:r>
              <a:rPr lang="cs-CZ" u="sng" dirty="0" smtClean="0">
                <a:solidFill>
                  <a:schemeClr val="tx2">
                    <a:lumMod val="50000"/>
                  </a:schemeClr>
                </a:solidFill>
                <a:hlinkClick r:id="rId6"/>
              </a:rPr>
              <a:t>&amp;productLevel3=</a:t>
            </a:r>
            <a:r>
              <a:rPr lang="cs-CZ" u="sng" dirty="0" err="1" smtClean="0">
                <a:solidFill>
                  <a:schemeClr val="tx2">
                    <a:lumMod val="50000"/>
                  </a:schemeClr>
                </a:solidFill>
                <a:hlinkClick r:id="rId6"/>
              </a:rPr>
              <a:t>Liquefaction</a:t>
            </a:r>
            <a:r>
              <a:rPr lang="cs-CZ" u="sng" dirty="0" smtClean="0">
                <a:solidFill>
                  <a:schemeClr val="tx2">
                    <a:lumMod val="50000"/>
                  </a:schemeClr>
                </a:solidFill>
                <a:hlinkClick r:id="rId6"/>
              </a:rPr>
              <a:t>-</a:t>
            </a:r>
            <a:r>
              <a:rPr lang="cs-CZ" u="sng" dirty="0" err="1" smtClean="0">
                <a:solidFill>
                  <a:schemeClr val="tx2">
                    <a:lumMod val="50000"/>
                  </a:schemeClr>
                </a:solidFill>
                <a:hlinkClick r:id="rId6"/>
              </a:rPr>
              <a:t>Process</a:t>
            </a:r>
            <a:r>
              <a:rPr lang="cs-CZ" u="sng" dirty="0" smtClean="0">
                <a:solidFill>
                  <a:schemeClr val="tx2">
                    <a:lumMod val="50000"/>
                  </a:schemeClr>
                </a:solidFill>
                <a:hlinkClick r:id="rId6"/>
              </a:rPr>
              <a:t>-</a:t>
            </a:r>
            <a:r>
              <a:rPr lang="cs-CZ" u="sng" dirty="0" err="1" smtClean="0">
                <a:solidFill>
                  <a:schemeClr val="tx2">
                    <a:lumMod val="50000"/>
                  </a:schemeClr>
                </a:solidFill>
                <a:hlinkClick r:id="rId6"/>
              </a:rPr>
              <a:t>and</a:t>
            </a:r>
            <a:r>
              <a:rPr lang="cs-CZ" u="sng" dirty="0" smtClean="0">
                <a:solidFill>
                  <a:schemeClr val="tx2">
                    <a:lumMod val="50000"/>
                  </a:schemeClr>
                </a:solidFill>
                <a:hlinkClick r:id="rId6"/>
              </a:rPr>
              <a:t>-Technology</a:t>
            </a:r>
            <a:endParaRPr lang="cs-CZ" u="sng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cs-CZ" dirty="0">
                <a:solidFill>
                  <a:schemeClr val="tx2">
                    <a:lumMod val="50000"/>
                  </a:schemeClr>
                </a:solidFill>
              </a:rPr>
              <a:t>Český plynárenský svaz: alternativou v dopravě bude také LNG. [Online] 18.3.2015. </a:t>
            </a:r>
            <a:r>
              <a:rPr lang="cs-CZ" u="sng" dirty="0">
                <a:solidFill>
                  <a:schemeClr val="tx2">
                    <a:lumMod val="50000"/>
                  </a:schemeClr>
                </a:solidFill>
                <a:hlinkClick r:id="rId7"/>
              </a:rPr>
              <a:t>https://www.cgoa.cz/homepage/pdfdoc/TZ_LNG_2016.pdf</a:t>
            </a:r>
            <a:r>
              <a:rPr lang="cs-CZ" dirty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cs-CZ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cs-CZ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cs-CZ" dirty="0" err="1">
                <a:solidFill>
                  <a:schemeClr val="tx2">
                    <a:lumMod val="50000"/>
                  </a:schemeClr>
                </a:solidFill>
              </a:rPr>
              <a:t>Small</a:t>
            </a:r>
            <a:r>
              <a:rPr lang="cs-CZ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cs-CZ" dirty="0" err="1">
                <a:solidFill>
                  <a:schemeClr val="tx2">
                    <a:lumMod val="50000"/>
                  </a:schemeClr>
                </a:solidFill>
              </a:rPr>
              <a:t>Scale</a:t>
            </a:r>
            <a:r>
              <a:rPr lang="cs-CZ" dirty="0">
                <a:solidFill>
                  <a:schemeClr val="tx2">
                    <a:lumMod val="50000"/>
                  </a:schemeClr>
                </a:solidFill>
              </a:rPr>
              <a:t> LNG Map, 2015. </a:t>
            </a:r>
            <a:r>
              <a:rPr lang="cs-CZ" dirty="0" err="1">
                <a:solidFill>
                  <a:schemeClr val="tx2">
                    <a:lumMod val="50000"/>
                  </a:schemeClr>
                </a:solidFill>
              </a:rPr>
              <a:t>Gas</a:t>
            </a:r>
            <a:r>
              <a:rPr lang="cs-CZ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cs-CZ" dirty="0" err="1">
                <a:solidFill>
                  <a:schemeClr val="tx2">
                    <a:lumMod val="50000"/>
                  </a:schemeClr>
                </a:solidFill>
              </a:rPr>
              <a:t>Infrastructure</a:t>
            </a:r>
            <a:r>
              <a:rPr lang="cs-CZ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cs-CZ" dirty="0" err="1">
                <a:solidFill>
                  <a:schemeClr val="tx2">
                    <a:lumMod val="50000"/>
                  </a:schemeClr>
                </a:solidFill>
              </a:rPr>
              <a:t>Europe</a:t>
            </a:r>
            <a:r>
              <a:rPr lang="cs-CZ" dirty="0">
                <a:solidFill>
                  <a:schemeClr val="tx2">
                    <a:lumMod val="50000"/>
                  </a:schemeClr>
                </a:solidFill>
              </a:rPr>
              <a:t>. </a:t>
            </a:r>
            <a:r>
              <a:rPr lang="cs-CZ" u="sng" dirty="0">
                <a:solidFill>
                  <a:schemeClr val="tx2">
                    <a:lumMod val="50000"/>
                  </a:schemeClr>
                </a:solidFill>
                <a:hlinkClick r:id="rId8"/>
              </a:rPr>
              <a:t>http://</a:t>
            </a:r>
            <a:r>
              <a:rPr lang="cs-CZ" u="sng" dirty="0" smtClean="0">
                <a:solidFill>
                  <a:schemeClr val="tx2">
                    <a:lumMod val="50000"/>
                  </a:schemeClr>
                </a:solidFill>
                <a:hlinkClick r:id="rId8"/>
              </a:rPr>
              <a:t>www.</a:t>
            </a:r>
            <a:r>
              <a:rPr lang="cs-CZ" u="sng" dirty="0" err="1" smtClean="0">
                <a:solidFill>
                  <a:schemeClr val="tx2">
                    <a:lumMod val="50000"/>
                  </a:schemeClr>
                </a:solidFill>
                <a:hlinkClick r:id="rId8"/>
              </a:rPr>
              <a:t>gie.eu</a:t>
            </a:r>
            <a:r>
              <a:rPr lang="cs-CZ" u="sng" dirty="0" smtClean="0">
                <a:solidFill>
                  <a:schemeClr val="tx2">
                    <a:lumMod val="50000"/>
                  </a:schemeClr>
                </a:solidFill>
                <a:hlinkClick r:id="rId8"/>
              </a:rPr>
              <a:t>/index.</a:t>
            </a:r>
            <a:r>
              <a:rPr lang="cs-CZ" u="sng" dirty="0" err="1" smtClean="0">
                <a:solidFill>
                  <a:schemeClr val="tx2">
                    <a:lumMod val="50000"/>
                  </a:schemeClr>
                </a:solidFill>
                <a:hlinkClick r:id="rId8"/>
              </a:rPr>
              <a:t>php</a:t>
            </a:r>
            <a:r>
              <a:rPr lang="cs-CZ" u="sng" dirty="0" smtClean="0">
                <a:solidFill>
                  <a:schemeClr val="tx2">
                    <a:lumMod val="50000"/>
                  </a:schemeClr>
                </a:solidFill>
                <a:hlinkClick r:id="rId8"/>
              </a:rPr>
              <a:t>/</a:t>
            </a:r>
            <a:r>
              <a:rPr lang="cs-CZ" u="sng" dirty="0" err="1" smtClean="0">
                <a:solidFill>
                  <a:schemeClr val="tx2">
                    <a:lumMod val="50000"/>
                  </a:schemeClr>
                </a:solidFill>
                <a:hlinkClick r:id="rId8"/>
              </a:rPr>
              <a:t>maps</a:t>
            </a:r>
            <a:r>
              <a:rPr lang="cs-CZ" u="sng" dirty="0" smtClean="0">
                <a:solidFill>
                  <a:schemeClr val="tx2">
                    <a:lumMod val="50000"/>
                  </a:schemeClr>
                </a:solidFill>
                <a:hlinkClick r:id="rId8"/>
              </a:rPr>
              <a:t>-data/</a:t>
            </a:r>
            <a:r>
              <a:rPr lang="cs-CZ" u="sng" dirty="0" err="1" smtClean="0">
                <a:solidFill>
                  <a:schemeClr val="tx2">
                    <a:lumMod val="50000"/>
                  </a:schemeClr>
                </a:solidFill>
                <a:hlinkClick r:id="rId8"/>
              </a:rPr>
              <a:t>gle</a:t>
            </a:r>
            <a:r>
              <a:rPr lang="cs-CZ" u="sng" dirty="0" smtClean="0">
                <a:solidFill>
                  <a:schemeClr val="tx2">
                    <a:lumMod val="50000"/>
                  </a:schemeClr>
                </a:solidFill>
                <a:hlinkClick r:id="rId8"/>
              </a:rPr>
              <a:t>-</a:t>
            </a:r>
            <a:r>
              <a:rPr lang="cs-CZ" u="sng" dirty="0" err="1" smtClean="0">
                <a:solidFill>
                  <a:schemeClr val="tx2">
                    <a:lumMod val="50000"/>
                  </a:schemeClr>
                </a:solidFill>
                <a:hlinkClick r:id="rId8"/>
              </a:rPr>
              <a:t>sslng</a:t>
            </a:r>
            <a:r>
              <a:rPr lang="cs-CZ" u="sng" dirty="0" smtClean="0">
                <a:solidFill>
                  <a:schemeClr val="tx2">
                    <a:lumMod val="50000"/>
                  </a:schemeClr>
                </a:solidFill>
                <a:hlinkClick r:id="rId8"/>
              </a:rPr>
              <a:t>-map</a:t>
            </a:r>
            <a:endParaRPr lang="cs-CZ" u="sng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cs-CZ" dirty="0" err="1">
                <a:solidFill>
                  <a:schemeClr val="tx2">
                    <a:lumMod val="50000"/>
                  </a:schemeClr>
                </a:solidFill>
              </a:rPr>
              <a:t>Polskie</a:t>
            </a:r>
            <a:r>
              <a:rPr lang="cs-CZ" dirty="0">
                <a:solidFill>
                  <a:schemeClr val="tx2">
                    <a:lumMod val="50000"/>
                  </a:schemeClr>
                </a:solidFill>
              </a:rPr>
              <a:t> LNG S.A.. </a:t>
            </a:r>
            <a:r>
              <a:rPr lang="cs-CZ" u="sng" dirty="0">
                <a:solidFill>
                  <a:schemeClr val="tx2">
                    <a:lumMod val="50000"/>
                  </a:schemeClr>
                </a:solidFill>
                <a:hlinkClick r:id="rId9"/>
              </a:rPr>
              <a:t>http://en.polskielng.pl/lng/lng-terminal-in-poland</a:t>
            </a:r>
            <a:r>
              <a:rPr lang="cs-CZ" u="sng" dirty="0" smtClean="0">
                <a:solidFill>
                  <a:schemeClr val="tx2">
                    <a:lumMod val="50000"/>
                  </a:schemeClr>
                </a:solidFill>
                <a:hlinkClick r:id="rId9"/>
              </a:rPr>
              <a:t>/</a:t>
            </a:r>
            <a:endParaRPr lang="cs-CZ" u="sng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cs-CZ" dirty="0">
                <a:solidFill>
                  <a:schemeClr val="tx2">
                    <a:lumMod val="50000"/>
                  </a:schemeClr>
                </a:solidFill>
              </a:rPr>
              <a:t>Kolář, V. V Česku se plánují stanice na LNG. </a:t>
            </a:r>
            <a:r>
              <a:rPr lang="cs-CZ" i="1" dirty="0" err="1">
                <a:solidFill>
                  <a:schemeClr val="tx2">
                    <a:lumMod val="50000"/>
                  </a:schemeClr>
                </a:solidFill>
              </a:rPr>
              <a:t>EnviWeb</a:t>
            </a:r>
            <a:r>
              <a:rPr lang="cs-CZ" dirty="0">
                <a:solidFill>
                  <a:schemeClr val="tx2">
                    <a:lumMod val="50000"/>
                  </a:schemeClr>
                </a:solidFill>
              </a:rPr>
              <a:t> [Online] 24.4.2015. </a:t>
            </a:r>
            <a:r>
              <a:rPr lang="cs-CZ" u="sng" dirty="0">
                <a:solidFill>
                  <a:schemeClr val="tx2">
                    <a:lumMod val="50000"/>
                  </a:schemeClr>
                </a:solidFill>
                <a:hlinkClick r:id="rId10"/>
              </a:rPr>
              <a:t>http://</a:t>
            </a:r>
            <a:r>
              <a:rPr lang="cs-CZ" u="sng" dirty="0" smtClean="0">
                <a:solidFill>
                  <a:schemeClr val="tx2">
                    <a:lumMod val="50000"/>
                  </a:schemeClr>
                </a:solidFill>
                <a:hlinkClick r:id="rId10"/>
              </a:rPr>
              <a:t>www.</a:t>
            </a:r>
            <a:r>
              <a:rPr lang="cs-CZ" u="sng" dirty="0" err="1" smtClean="0">
                <a:solidFill>
                  <a:schemeClr val="tx2">
                    <a:lumMod val="50000"/>
                  </a:schemeClr>
                </a:solidFill>
                <a:hlinkClick r:id="rId10"/>
              </a:rPr>
              <a:t>enviweb.cz</a:t>
            </a:r>
            <a:r>
              <a:rPr lang="cs-CZ" u="sng" dirty="0" smtClean="0">
                <a:solidFill>
                  <a:schemeClr val="tx2">
                    <a:lumMod val="50000"/>
                  </a:schemeClr>
                </a:solidFill>
                <a:hlinkClick r:id="rId10"/>
              </a:rPr>
              <a:t>/</a:t>
            </a:r>
            <a:r>
              <a:rPr lang="cs-CZ" u="sng" dirty="0" err="1" smtClean="0">
                <a:solidFill>
                  <a:schemeClr val="tx2">
                    <a:lumMod val="50000"/>
                  </a:schemeClr>
                </a:solidFill>
                <a:hlinkClick r:id="rId10"/>
              </a:rPr>
              <a:t>clanek</a:t>
            </a:r>
            <a:r>
              <a:rPr lang="cs-CZ" u="sng" dirty="0" smtClean="0">
                <a:solidFill>
                  <a:schemeClr val="tx2">
                    <a:lumMod val="50000"/>
                  </a:schemeClr>
                </a:solidFill>
                <a:hlinkClick r:id="rId10"/>
              </a:rPr>
              <a:t>/archiv/102732/v-</a:t>
            </a:r>
            <a:r>
              <a:rPr lang="cs-CZ" u="sng" dirty="0" err="1" smtClean="0">
                <a:solidFill>
                  <a:schemeClr val="tx2">
                    <a:lumMod val="50000"/>
                  </a:schemeClr>
                </a:solidFill>
                <a:hlinkClick r:id="rId10"/>
              </a:rPr>
              <a:t>cesku</a:t>
            </a:r>
            <a:r>
              <a:rPr lang="cs-CZ" u="sng" dirty="0" smtClean="0">
                <a:solidFill>
                  <a:schemeClr val="tx2">
                    <a:lumMod val="50000"/>
                  </a:schemeClr>
                </a:solidFill>
                <a:hlinkClick r:id="rId10"/>
              </a:rPr>
              <a:t>-se-</a:t>
            </a:r>
            <a:r>
              <a:rPr lang="cs-CZ" u="sng" dirty="0" err="1" smtClean="0">
                <a:solidFill>
                  <a:schemeClr val="tx2">
                    <a:lumMod val="50000"/>
                  </a:schemeClr>
                </a:solidFill>
                <a:hlinkClick r:id="rId10"/>
              </a:rPr>
              <a:t>planuji</a:t>
            </a:r>
            <a:r>
              <a:rPr lang="cs-CZ" u="sng" dirty="0" smtClean="0">
                <a:solidFill>
                  <a:schemeClr val="tx2">
                    <a:lumMod val="50000"/>
                  </a:schemeClr>
                </a:solidFill>
                <a:hlinkClick r:id="rId10"/>
              </a:rPr>
              <a:t>-stanice-na-</a:t>
            </a:r>
            <a:r>
              <a:rPr lang="cs-CZ" u="sng" dirty="0" err="1" smtClean="0">
                <a:solidFill>
                  <a:schemeClr val="tx2">
                    <a:lumMod val="50000"/>
                  </a:schemeClr>
                </a:solidFill>
                <a:hlinkClick r:id="rId10"/>
              </a:rPr>
              <a:t>lng</a:t>
            </a:r>
            <a:endParaRPr lang="cs-CZ" u="sng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cs-CZ" dirty="0">
                <a:solidFill>
                  <a:schemeClr val="tx2">
                    <a:lumMod val="50000"/>
                  </a:schemeClr>
                </a:solidFill>
              </a:rPr>
              <a:t>LNG </a:t>
            </a:r>
            <a:r>
              <a:rPr lang="cs-CZ" dirty="0" err="1">
                <a:solidFill>
                  <a:schemeClr val="tx2">
                    <a:lumMod val="50000"/>
                  </a:schemeClr>
                </a:solidFill>
              </a:rPr>
              <a:t>Blue</a:t>
            </a:r>
            <a:r>
              <a:rPr lang="cs-CZ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cs-CZ" dirty="0" err="1">
                <a:solidFill>
                  <a:schemeClr val="tx2">
                    <a:lumMod val="50000"/>
                  </a:schemeClr>
                </a:solidFill>
              </a:rPr>
              <a:t>Corridors</a:t>
            </a:r>
            <a:r>
              <a:rPr lang="cs-CZ" dirty="0">
                <a:solidFill>
                  <a:schemeClr val="tx2">
                    <a:lumMod val="50000"/>
                  </a:schemeClr>
                </a:solidFill>
              </a:rPr>
              <a:t>. NGVA </a:t>
            </a:r>
            <a:r>
              <a:rPr lang="cs-CZ" dirty="0" err="1">
                <a:solidFill>
                  <a:schemeClr val="tx2">
                    <a:lumMod val="50000"/>
                  </a:schemeClr>
                </a:solidFill>
              </a:rPr>
              <a:t>Europe</a:t>
            </a:r>
            <a:r>
              <a:rPr lang="cs-CZ" dirty="0">
                <a:solidFill>
                  <a:schemeClr val="tx2">
                    <a:lumMod val="50000"/>
                  </a:schemeClr>
                </a:solidFill>
              </a:rPr>
              <a:t>. </a:t>
            </a:r>
            <a:r>
              <a:rPr lang="cs-CZ" u="sng" dirty="0">
                <a:solidFill>
                  <a:schemeClr val="tx2">
                    <a:lumMod val="50000"/>
                  </a:schemeClr>
                </a:solidFill>
                <a:hlinkClick r:id="rId11"/>
              </a:rPr>
              <a:t>http://</a:t>
            </a:r>
            <a:r>
              <a:rPr lang="cs-CZ" u="sng" dirty="0" smtClean="0">
                <a:solidFill>
                  <a:schemeClr val="tx2">
                    <a:lumMod val="50000"/>
                  </a:schemeClr>
                </a:solidFill>
                <a:hlinkClick r:id="rId11"/>
              </a:rPr>
              <a:t>www.</a:t>
            </a:r>
            <a:r>
              <a:rPr lang="cs-CZ" u="sng" dirty="0" err="1" smtClean="0">
                <a:solidFill>
                  <a:schemeClr val="tx2">
                    <a:lumMod val="50000"/>
                  </a:schemeClr>
                </a:solidFill>
                <a:hlinkClick r:id="rId11"/>
              </a:rPr>
              <a:t>ngvaeurope.eu</a:t>
            </a:r>
            <a:r>
              <a:rPr lang="cs-CZ" u="sng" dirty="0" smtClean="0">
                <a:solidFill>
                  <a:schemeClr val="tx2">
                    <a:lumMod val="50000"/>
                  </a:schemeClr>
                </a:solidFill>
                <a:hlinkClick r:id="rId11"/>
              </a:rPr>
              <a:t>/</a:t>
            </a:r>
            <a:r>
              <a:rPr lang="cs-CZ" u="sng" dirty="0" err="1" smtClean="0">
                <a:solidFill>
                  <a:schemeClr val="tx2">
                    <a:lumMod val="50000"/>
                  </a:schemeClr>
                </a:solidFill>
                <a:hlinkClick r:id="rId11"/>
              </a:rPr>
              <a:t>lng</a:t>
            </a:r>
            <a:r>
              <a:rPr lang="cs-CZ" u="sng" dirty="0" smtClean="0">
                <a:solidFill>
                  <a:schemeClr val="tx2">
                    <a:lumMod val="50000"/>
                  </a:schemeClr>
                </a:solidFill>
                <a:hlinkClick r:id="rId11"/>
              </a:rPr>
              <a:t>-</a:t>
            </a:r>
            <a:r>
              <a:rPr lang="cs-CZ" u="sng" dirty="0" err="1" smtClean="0">
                <a:solidFill>
                  <a:schemeClr val="tx2">
                    <a:lumMod val="50000"/>
                  </a:schemeClr>
                </a:solidFill>
                <a:hlinkClick r:id="rId11"/>
              </a:rPr>
              <a:t>blue</a:t>
            </a:r>
            <a:r>
              <a:rPr lang="cs-CZ" u="sng" dirty="0" smtClean="0">
                <a:solidFill>
                  <a:schemeClr val="tx2">
                    <a:lumMod val="50000"/>
                  </a:schemeClr>
                </a:solidFill>
                <a:hlinkClick r:id="rId11"/>
              </a:rPr>
              <a:t>-</a:t>
            </a:r>
            <a:r>
              <a:rPr lang="cs-CZ" u="sng" dirty="0" err="1" smtClean="0">
                <a:solidFill>
                  <a:schemeClr val="tx2">
                    <a:lumMod val="50000"/>
                  </a:schemeClr>
                </a:solidFill>
                <a:hlinkClick r:id="rId11"/>
              </a:rPr>
              <a:t>corridors</a:t>
            </a:r>
            <a:endParaRPr lang="cs-CZ" u="sng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cs-CZ" dirty="0">
                <a:solidFill>
                  <a:schemeClr val="tx2">
                    <a:lumMod val="50000"/>
                  </a:schemeClr>
                </a:solidFill>
              </a:rPr>
              <a:t>LNG </a:t>
            </a:r>
            <a:r>
              <a:rPr lang="cs-CZ" dirty="0" err="1">
                <a:solidFill>
                  <a:schemeClr val="tx2">
                    <a:lumMod val="50000"/>
                  </a:schemeClr>
                </a:solidFill>
              </a:rPr>
              <a:t>Blue</a:t>
            </a:r>
            <a:r>
              <a:rPr lang="cs-CZ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cs-CZ" dirty="0" err="1">
                <a:solidFill>
                  <a:schemeClr val="tx2">
                    <a:lumMod val="50000"/>
                  </a:schemeClr>
                </a:solidFill>
              </a:rPr>
              <a:t>Corridors</a:t>
            </a:r>
            <a:r>
              <a:rPr lang="cs-CZ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cs-CZ" dirty="0" err="1">
                <a:solidFill>
                  <a:schemeClr val="tx2">
                    <a:lumMod val="50000"/>
                  </a:schemeClr>
                </a:solidFill>
              </a:rPr>
              <a:t>Teasers</a:t>
            </a:r>
            <a:r>
              <a:rPr lang="cs-CZ" dirty="0">
                <a:solidFill>
                  <a:schemeClr val="tx2">
                    <a:lumMod val="50000"/>
                  </a:schemeClr>
                </a:solidFill>
              </a:rPr>
              <a:t>. </a:t>
            </a:r>
            <a:r>
              <a:rPr lang="cs-CZ" u="sng" dirty="0">
                <a:solidFill>
                  <a:schemeClr val="tx2">
                    <a:lumMod val="50000"/>
                  </a:schemeClr>
                </a:solidFill>
                <a:hlinkClick r:id="rId12"/>
              </a:rPr>
              <a:t>http://</a:t>
            </a:r>
            <a:r>
              <a:rPr lang="cs-CZ" u="sng" dirty="0" smtClean="0">
                <a:solidFill>
                  <a:schemeClr val="tx2">
                    <a:lumMod val="50000"/>
                  </a:schemeClr>
                </a:solidFill>
                <a:hlinkClick r:id="rId12"/>
              </a:rPr>
              <a:t>lngbc.eu/teasers</a:t>
            </a:r>
            <a:endParaRPr lang="cs-CZ" u="sng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cs-CZ" dirty="0" err="1">
                <a:solidFill>
                  <a:schemeClr val="tx2">
                    <a:lumMod val="50000"/>
                  </a:schemeClr>
                </a:solidFill>
              </a:rPr>
              <a:t>Hong</a:t>
            </a:r>
            <a:r>
              <a:rPr lang="cs-CZ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cs-CZ" dirty="0" err="1">
                <a:solidFill>
                  <a:schemeClr val="tx2">
                    <a:lumMod val="50000"/>
                  </a:schemeClr>
                </a:solidFill>
              </a:rPr>
              <a:t>Chou</a:t>
            </a:r>
            <a:r>
              <a:rPr lang="cs-CZ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cs-CZ" dirty="0" err="1">
                <a:solidFill>
                  <a:schemeClr val="tx2">
                    <a:lumMod val="50000"/>
                  </a:schemeClr>
                </a:solidFill>
              </a:rPr>
              <a:t>Hui</a:t>
            </a:r>
            <a:r>
              <a:rPr lang="cs-CZ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cs-CZ" dirty="0" err="1">
                <a:solidFill>
                  <a:schemeClr val="tx2">
                    <a:lumMod val="50000"/>
                  </a:schemeClr>
                </a:solidFill>
              </a:rPr>
              <a:t>An</a:t>
            </a:r>
            <a:r>
              <a:rPr lang="cs-CZ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cs-CZ" dirty="0" err="1">
                <a:solidFill>
                  <a:schemeClr val="tx2">
                    <a:lumMod val="50000"/>
                  </a:schemeClr>
                </a:solidFill>
              </a:rPr>
              <a:t>outlook</a:t>
            </a:r>
            <a:r>
              <a:rPr lang="cs-CZ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cs-CZ" dirty="0" err="1">
                <a:solidFill>
                  <a:schemeClr val="tx2">
                    <a:lumMod val="50000"/>
                  </a:schemeClr>
                </a:solidFill>
              </a:rPr>
              <a:t>for</a:t>
            </a:r>
            <a:r>
              <a:rPr lang="cs-CZ" dirty="0">
                <a:solidFill>
                  <a:schemeClr val="tx2">
                    <a:lumMod val="50000"/>
                  </a:schemeClr>
                </a:solidFill>
              </a:rPr>
              <a:t> spot LNG </a:t>
            </a:r>
            <a:r>
              <a:rPr lang="cs-CZ" dirty="0" err="1">
                <a:solidFill>
                  <a:schemeClr val="tx2">
                    <a:lumMod val="50000"/>
                  </a:schemeClr>
                </a:solidFill>
              </a:rPr>
              <a:t>pricing</a:t>
            </a:r>
            <a:r>
              <a:rPr lang="cs-CZ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cs-CZ" dirty="0" err="1">
                <a:solidFill>
                  <a:schemeClr val="tx2">
                    <a:lumMod val="50000"/>
                  </a:schemeClr>
                </a:solidFill>
              </a:rPr>
              <a:t>and</a:t>
            </a:r>
            <a:r>
              <a:rPr lang="cs-CZ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cs-CZ" dirty="0" err="1">
                <a:solidFill>
                  <a:schemeClr val="tx2">
                    <a:lumMod val="50000"/>
                  </a:schemeClr>
                </a:solidFill>
              </a:rPr>
              <a:t>trading</a:t>
            </a:r>
            <a:r>
              <a:rPr lang="cs-CZ" dirty="0">
                <a:solidFill>
                  <a:schemeClr val="tx2">
                    <a:lumMod val="50000"/>
                  </a:schemeClr>
                </a:solidFill>
              </a:rPr>
              <a:t> in 2015. </a:t>
            </a:r>
            <a:r>
              <a:rPr lang="cs-CZ" i="1" dirty="0" err="1">
                <a:solidFill>
                  <a:schemeClr val="tx2">
                    <a:lumMod val="50000"/>
                  </a:schemeClr>
                </a:solidFill>
              </a:rPr>
              <a:t>Gastech</a:t>
            </a:r>
            <a:r>
              <a:rPr lang="cs-CZ" i="1" dirty="0">
                <a:solidFill>
                  <a:schemeClr val="tx2">
                    <a:lumMod val="50000"/>
                  </a:schemeClr>
                </a:solidFill>
              </a:rPr>
              <a:t>-</a:t>
            </a:r>
            <a:r>
              <a:rPr lang="cs-CZ" i="1" dirty="0" err="1">
                <a:solidFill>
                  <a:schemeClr val="tx2">
                    <a:lumMod val="50000"/>
                  </a:schemeClr>
                </a:solidFill>
              </a:rPr>
              <a:t>News</a:t>
            </a:r>
            <a:r>
              <a:rPr lang="cs-CZ" dirty="0">
                <a:solidFill>
                  <a:schemeClr val="tx2">
                    <a:lumMod val="50000"/>
                  </a:schemeClr>
                </a:solidFill>
              </a:rPr>
              <a:t> </a:t>
            </a:r>
            <a:r>
              <a:rPr lang="cs-CZ" b="1" dirty="0">
                <a:solidFill>
                  <a:schemeClr val="tx2">
                    <a:lumMod val="50000"/>
                  </a:schemeClr>
                </a:solidFill>
              </a:rPr>
              <a:t>2015</a:t>
            </a:r>
            <a:r>
              <a:rPr lang="cs-CZ" dirty="0">
                <a:solidFill>
                  <a:schemeClr val="tx2">
                    <a:lumMod val="50000"/>
                  </a:schemeClr>
                </a:solidFill>
              </a:rPr>
              <a:t>, </a:t>
            </a:r>
            <a:r>
              <a:rPr lang="cs-CZ" i="1" dirty="0">
                <a:solidFill>
                  <a:schemeClr val="tx2">
                    <a:lumMod val="50000"/>
                  </a:schemeClr>
                </a:solidFill>
              </a:rPr>
              <a:t>5/15</a:t>
            </a:r>
            <a:r>
              <a:rPr lang="cs-CZ" dirty="0">
                <a:solidFill>
                  <a:schemeClr val="tx2">
                    <a:lumMod val="50000"/>
                  </a:schemeClr>
                </a:solidFill>
              </a:rPr>
              <a:t>,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78098"/>
          </a:xfrm>
        </p:spPr>
        <p:txBody>
          <a:bodyPr>
            <a:normAutofit/>
          </a:bodyPr>
          <a:lstStyle/>
          <a:p>
            <a:r>
              <a:rPr lang="cs-CZ" sz="3200" dirty="0" smtClean="0"/>
              <a:t>Přehled literatury</a:t>
            </a:r>
            <a:endParaRPr lang="cs-CZ" sz="3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611560" y="2348880"/>
            <a:ext cx="8229600" cy="3701008"/>
          </a:xfrm>
        </p:spPr>
        <p:txBody>
          <a:bodyPr/>
          <a:lstStyle/>
          <a:p>
            <a:pPr>
              <a:buNone/>
            </a:pPr>
            <a:r>
              <a:rPr lang="cs-CZ" sz="6000" dirty="0" smtClean="0"/>
              <a:t>Děkuji </a:t>
            </a:r>
            <a:r>
              <a:rPr lang="cs-CZ" sz="6000" smtClean="0"/>
              <a:t>za </a:t>
            </a:r>
            <a:r>
              <a:rPr lang="cs-CZ" sz="6000" smtClean="0"/>
              <a:t>pozornost</a:t>
            </a:r>
            <a:endParaRPr lang="cs-CZ" sz="6000" dirty="0" smtClean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err="1" smtClean="0"/>
              <a:t>souceki</a:t>
            </a:r>
            <a:r>
              <a:rPr lang="cs-CZ" dirty="0" smtClean="0"/>
              <a:t>@</a:t>
            </a:r>
            <a:r>
              <a:rPr lang="cs-CZ" dirty="0" err="1" smtClean="0"/>
              <a:t>vscht.cz</a:t>
            </a:r>
            <a:endParaRPr lang="cs-CZ" dirty="0"/>
          </a:p>
        </p:txBody>
      </p:sp>
      <p:pic>
        <p:nvPicPr>
          <p:cNvPr id="3" name="Obrázek 2" descr="logoVSCHT_zak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20384" y="0"/>
            <a:ext cx="3023616" cy="79857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Provedena cenová a nákladová analýza NG vs. LNG</a:t>
            </a:r>
          </a:p>
          <a:p>
            <a:r>
              <a:rPr lang="cs-CZ" dirty="0" smtClean="0"/>
              <a:t>Provedena analýza dostupnosti LNG pro český trh</a:t>
            </a:r>
          </a:p>
          <a:p>
            <a:r>
              <a:rPr lang="cs-CZ" dirty="0" smtClean="0"/>
              <a:t>Provedena analýza alternativního umístění zkapalňovače NG na LNG u D1</a:t>
            </a:r>
          </a:p>
          <a:p>
            <a:r>
              <a:rPr lang="cs-CZ" dirty="0" smtClean="0"/>
              <a:t>Analyzována technická koncepce logistiky LNG vs. zkapalňování NG on-</a:t>
            </a:r>
            <a:r>
              <a:rPr lang="cs-CZ" dirty="0" err="1" smtClean="0"/>
              <a:t>site</a:t>
            </a:r>
            <a:endParaRPr lang="cs-CZ" dirty="0" smtClean="0"/>
          </a:p>
          <a:p>
            <a:r>
              <a:rPr lang="cs-CZ" dirty="0" smtClean="0"/>
              <a:t>Definována kapacita distribuční stanice LNG/CNG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Zkapalňování NG nebo doprava a distribuce LNG?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i="1" dirty="0"/>
              <a:t>Vývoj průměrných cen zemního plynu v letech 1995-2012 v různých </a:t>
            </a:r>
            <a:r>
              <a:rPr lang="cs-CZ" sz="3200" i="1" dirty="0" smtClean="0"/>
              <a:t>zemích</a:t>
            </a:r>
            <a:endParaRPr lang="cs-CZ" sz="3200" dirty="0"/>
          </a:p>
        </p:txBody>
      </p:sp>
      <p:pic>
        <p:nvPicPr>
          <p:cNvPr id="4" name="Obrázek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3528" y="1556792"/>
            <a:ext cx="8064896" cy="4309589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323528" y="6021288"/>
            <a:ext cx="371928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600" i="1" u="sng" dirty="0" smtClean="0"/>
              <a:t>ceny jsou v jednotkách USD/</a:t>
            </a:r>
            <a:r>
              <a:rPr lang="cs-CZ" sz="1600" i="1" u="sng" dirty="0" err="1" smtClean="0"/>
              <a:t>MMBtu</a:t>
            </a:r>
            <a:endParaRPr lang="cs-CZ" sz="1600" dirty="0"/>
          </a:p>
        </p:txBody>
      </p:sp>
      <p:sp>
        <p:nvSpPr>
          <p:cNvPr id="6" name="Obdélník 5"/>
          <p:cNvSpPr/>
          <p:nvPr/>
        </p:nvSpPr>
        <p:spPr>
          <a:xfrm>
            <a:off x="4572000" y="6021288"/>
            <a:ext cx="396044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i="1" dirty="0"/>
              <a:t>Zdroj: BP </a:t>
            </a:r>
            <a:r>
              <a:rPr lang="cs-CZ" sz="1200" i="1" dirty="0" err="1"/>
              <a:t>Statistical</a:t>
            </a:r>
            <a:r>
              <a:rPr lang="cs-CZ" sz="1200" i="1" dirty="0"/>
              <a:t> </a:t>
            </a:r>
            <a:r>
              <a:rPr lang="cs-CZ" sz="1200" i="1" dirty="0" err="1"/>
              <a:t>Review</a:t>
            </a:r>
            <a:r>
              <a:rPr lang="cs-CZ" sz="1200" i="1" dirty="0"/>
              <a:t> </a:t>
            </a:r>
            <a:r>
              <a:rPr lang="cs-CZ" sz="1200" i="1" dirty="0" err="1"/>
              <a:t>of</a:t>
            </a:r>
            <a:r>
              <a:rPr lang="cs-CZ" sz="1200" i="1" dirty="0"/>
              <a:t> </a:t>
            </a:r>
            <a:r>
              <a:rPr lang="cs-CZ" sz="1200" i="1" dirty="0" err="1"/>
              <a:t>World</a:t>
            </a:r>
            <a:r>
              <a:rPr lang="cs-CZ" sz="1200" i="1" dirty="0"/>
              <a:t> Energy  </a:t>
            </a:r>
            <a:r>
              <a:rPr lang="cs-CZ" sz="1200" i="1" dirty="0" smtClean="0"/>
              <a:t>2013</a:t>
            </a:r>
            <a:endParaRPr lang="cs-CZ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i="1" u="sng" dirty="0"/>
              <a:t>Odhadovaný vývoj průměrných importních cen NG v různých regionech na základě expertízy IEA do roku </a:t>
            </a:r>
            <a:r>
              <a:rPr lang="cs-CZ" sz="3200" i="1" u="sng" dirty="0" smtClean="0"/>
              <a:t>2040</a:t>
            </a:r>
            <a:endParaRPr lang="cs-CZ" sz="3200" dirty="0"/>
          </a:p>
        </p:txBody>
      </p:sp>
      <p:sp>
        <p:nvSpPr>
          <p:cNvPr id="4" name="Obdélník 3"/>
          <p:cNvSpPr/>
          <p:nvPr/>
        </p:nvSpPr>
        <p:spPr>
          <a:xfrm>
            <a:off x="323528" y="5949280"/>
            <a:ext cx="461536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600" i="1" u="sng" dirty="0"/>
              <a:t>ceny </a:t>
            </a:r>
            <a:r>
              <a:rPr lang="cs-CZ" sz="1600" i="1" u="sng" dirty="0" smtClean="0"/>
              <a:t>jsou uváděné </a:t>
            </a:r>
            <a:r>
              <a:rPr lang="cs-CZ" sz="1600" i="1" u="sng" dirty="0"/>
              <a:t>v jednotkách USD/</a:t>
            </a:r>
            <a:r>
              <a:rPr lang="cs-CZ" sz="1600" i="1" u="sng" dirty="0" err="1"/>
              <a:t>MMBtu</a:t>
            </a:r>
            <a:endParaRPr lang="cs-CZ" sz="1600" dirty="0"/>
          </a:p>
        </p:txBody>
      </p:sp>
      <p:sp>
        <p:nvSpPr>
          <p:cNvPr id="5" name="Obdélník 4"/>
          <p:cNvSpPr/>
          <p:nvPr/>
        </p:nvSpPr>
        <p:spPr>
          <a:xfrm>
            <a:off x="5796136" y="6021288"/>
            <a:ext cx="324036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i="1" dirty="0"/>
              <a:t>Zdroj: IEA, </a:t>
            </a:r>
            <a:r>
              <a:rPr lang="cs-CZ" sz="1200" i="1" dirty="0" err="1"/>
              <a:t>World</a:t>
            </a:r>
            <a:r>
              <a:rPr lang="cs-CZ" sz="1200" i="1" dirty="0"/>
              <a:t> Energy Outlook 2014</a:t>
            </a:r>
            <a:endParaRPr lang="cs-CZ" sz="1200" dirty="0"/>
          </a:p>
        </p:txBody>
      </p:sp>
      <p:pic>
        <p:nvPicPr>
          <p:cNvPr id="6" name="Obrázek 3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00808"/>
            <a:ext cx="8640960" cy="4119172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Obdélník 6"/>
          <p:cNvSpPr/>
          <p:nvPr/>
        </p:nvSpPr>
        <p:spPr>
          <a:xfrm>
            <a:off x="107504" y="2060848"/>
            <a:ext cx="7920880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/>
          </a:bodyPr>
          <a:lstStyle/>
          <a:p>
            <a:r>
              <a:rPr lang="cs-CZ" sz="3200" i="1" dirty="0"/>
              <a:t>Množství NG importovaného do Evropy v závislosti na technologii </a:t>
            </a:r>
            <a:r>
              <a:rPr lang="cs-CZ" sz="3200" i="1" dirty="0" smtClean="0"/>
              <a:t>dopravy</a:t>
            </a:r>
            <a:endParaRPr lang="cs-CZ" sz="3200" dirty="0"/>
          </a:p>
        </p:txBody>
      </p:sp>
      <p:sp>
        <p:nvSpPr>
          <p:cNvPr id="4" name="Obdélník 3"/>
          <p:cNvSpPr/>
          <p:nvPr/>
        </p:nvSpPr>
        <p:spPr>
          <a:xfrm>
            <a:off x="539552" y="6237312"/>
            <a:ext cx="65162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i="1" dirty="0" smtClean="0"/>
              <a:t>(údaje jsou v jednotkách </a:t>
            </a:r>
            <a:r>
              <a:rPr lang="cs-CZ" i="1" dirty="0" err="1" smtClean="0"/>
              <a:t>bcm</a:t>
            </a:r>
            <a:r>
              <a:rPr lang="cs-CZ" i="1" dirty="0" smtClean="0"/>
              <a:t> – miliardy m</a:t>
            </a:r>
            <a:r>
              <a:rPr lang="cs-CZ" i="1" baseline="30000" dirty="0" smtClean="0"/>
              <a:t>3</a:t>
            </a:r>
            <a:r>
              <a:rPr lang="cs-CZ" i="1" dirty="0" smtClean="0"/>
              <a:t>), 2012</a:t>
            </a:r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467544" y="1412776"/>
          <a:ext cx="7992887" cy="4529342"/>
        </p:xfrm>
        <a:graphic>
          <a:graphicData uri="http://schemas.openxmlformats.org/drawingml/2006/table">
            <a:tbl>
              <a:tblPr/>
              <a:tblGrid>
                <a:gridCol w="4324510"/>
                <a:gridCol w="1849101"/>
                <a:gridCol w="1819276"/>
              </a:tblGrid>
              <a:tr h="7437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dovoz NG do Evropy</a:t>
                      </a:r>
                      <a:endParaRPr lang="cs-CZ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plynovodem</a:t>
                      </a:r>
                      <a:endParaRPr lang="cs-CZ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LNG</a:t>
                      </a:r>
                      <a:endParaRPr lang="cs-CZ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</a:tr>
              <a:tr h="3718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z Ruska</a:t>
                      </a:r>
                      <a:endParaRPr lang="cs-CZ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80,5</a:t>
                      </a:r>
                      <a:endParaRPr lang="cs-CZ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cs-CZ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8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z Ruska přes Norsko</a:t>
                      </a:r>
                      <a:endParaRPr lang="cs-CZ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105,5</a:t>
                      </a:r>
                      <a:endParaRPr lang="cs-CZ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cs-CZ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8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ze Severní Afriky</a:t>
                      </a:r>
                      <a:endParaRPr lang="cs-CZ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39,3</a:t>
                      </a:r>
                      <a:endParaRPr lang="cs-CZ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16,8</a:t>
                      </a:r>
                      <a:endParaRPr lang="cs-CZ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8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z Blízkého Východu</a:t>
                      </a:r>
                      <a:endParaRPr lang="cs-CZ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10,4</a:t>
                      </a:r>
                      <a:endParaRPr lang="cs-CZ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cs-CZ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8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z Latinské Ameriky</a:t>
                      </a:r>
                      <a:endParaRPr lang="cs-CZ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cs-CZ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2,6</a:t>
                      </a:r>
                      <a:endParaRPr lang="cs-CZ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8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ze Střední Afriky</a:t>
                      </a:r>
                      <a:endParaRPr lang="cs-CZ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11,6</a:t>
                      </a:r>
                      <a:endParaRPr lang="cs-CZ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cs-CZ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8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ze Středního Východu (Katar)</a:t>
                      </a:r>
                      <a:endParaRPr lang="cs-CZ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cs-CZ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29,8</a:t>
                      </a:r>
                      <a:endParaRPr lang="cs-CZ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8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celkem </a:t>
                      </a:r>
                      <a:endParaRPr lang="cs-CZ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247,3</a:t>
                      </a:r>
                      <a:endParaRPr lang="cs-CZ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49,2</a:t>
                      </a:r>
                      <a:endParaRPr lang="cs-CZ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3718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procentuální podíl</a:t>
                      </a:r>
                      <a:endParaRPr lang="cs-CZ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83,41</a:t>
                      </a:r>
                      <a:endParaRPr lang="cs-CZ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16,59</a:t>
                      </a:r>
                      <a:endParaRPr lang="cs-CZ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i="1" dirty="0" smtClean="0"/>
              <a:t>Import </a:t>
            </a:r>
            <a:r>
              <a:rPr lang="cs-CZ" sz="3200" i="1" dirty="0"/>
              <a:t>a export v rámci jednotlivých světových regionů, </a:t>
            </a:r>
            <a:r>
              <a:rPr lang="cs-CZ" sz="3200" i="1" dirty="0" smtClean="0"/>
              <a:t>2012</a:t>
            </a:r>
            <a:endParaRPr lang="cs-CZ" sz="3200" dirty="0"/>
          </a:p>
        </p:txBody>
      </p:sp>
      <p:pic>
        <p:nvPicPr>
          <p:cNvPr id="4" name="Obrázek 7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495424"/>
            <a:ext cx="9144000" cy="5362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i="1" dirty="0"/>
              <a:t>Evropské LNG </a:t>
            </a:r>
            <a:r>
              <a:rPr lang="cs-CZ" sz="3200" i="1" dirty="0" err="1"/>
              <a:t>regasifikační</a:t>
            </a:r>
            <a:r>
              <a:rPr lang="cs-CZ" sz="3200" i="1" dirty="0"/>
              <a:t> terminály a jejich kapacity</a:t>
            </a:r>
            <a:endParaRPr lang="cs-CZ" sz="32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522653"/>
            <a:ext cx="8568952" cy="5578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12776"/>
            <a:ext cx="8435280" cy="5257800"/>
          </a:xfrm>
        </p:spPr>
        <p:txBody>
          <a:bodyPr>
            <a:normAutofit fontScale="62500" lnSpcReduction="20000"/>
          </a:bodyPr>
          <a:lstStyle/>
          <a:p>
            <a:r>
              <a:rPr lang="cs-CZ" dirty="0"/>
              <a:t>Terminály s největšími kapacitami (nad 700 tisíc m</a:t>
            </a:r>
            <a:r>
              <a:rPr lang="cs-CZ" baseline="30000" dirty="0"/>
              <a:t>3 </a:t>
            </a:r>
            <a:r>
              <a:rPr lang="cs-CZ" dirty="0"/>
              <a:t>LNG skladovací a více než 17 </a:t>
            </a:r>
            <a:r>
              <a:rPr lang="cs-CZ" dirty="0" err="1"/>
              <a:t>bcm</a:t>
            </a:r>
            <a:r>
              <a:rPr lang="cs-CZ" dirty="0"/>
              <a:t> operativní kapacity) jsou tedy </a:t>
            </a:r>
            <a:r>
              <a:rPr lang="cs-CZ" dirty="0" err="1"/>
              <a:t>Isle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Grain</a:t>
            </a:r>
            <a:r>
              <a:rPr lang="cs-CZ" dirty="0"/>
              <a:t>, </a:t>
            </a:r>
            <a:r>
              <a:rPr lang="cs-CZ" dirty="0" err="1"/>
              <a:t>Milford</a:t>
            </a:r>
            <a:r>
              <a:rPr lang="cs-CZ" dirty="0"/>
              <a:t> </a:t>
            </a:r>
            <a:r>
              <a:rPr lang="cs-CZ" dirty="0" err="1"/>
              <a:t>Heaven</a:t>
            </a:r>
            <a:r>
              <a:rPr lang="cs-CZ" dirty="0"/>
              <a:t> a Barcelona.</a:t>
            </a:r>
          </a:p>
          <a:p>
            <a:r>
              <a:rPr lang="cs-CZ" dirty="0"/>
              <a:t>Z terminálů, které jsou aktuálně ve výstavě lze zmínit francouzský </a:t>
            </a:r>
            <a:r>
              <a:rPr lang="cs-CZ" dirty="0" err="1"/>
              <a:t>Dunkerque</a:t>
            </a:r>
            <a:r>
              <a:rPr lang="cs-CZ" dirty="0"/>
              <a:t> (13 </a:t>
            </a:r>
            <a:r>
              <a:rPr lang="cs-CZ" dirty="0" err="1"/>
              <a:t>bcm</a:t>
            </a:r>
            <a:r>
              <a:rPr lang="cs-CZ" dirty="0"/>
              <a:t>/rok), španělský </a:t>
            </a:r>
            <a:r>
              <a:rPr lang="cs-CZ" dirty="0" err="1"/>
              <a:t>Gijón</a:t>
            </a:r>
            <a:r>
              <a:rPr lang="cs-CZ" dirty="0"/>
              <a:t> (7 </a:t>
            </a:r>
            <a:r>
              <a:rPr lang="cs-CZ" dirty="0" err="1"/>
              <a:t>bcm</a:t>
            </a:r>
            <a:r>
              <a:rPr lang="cs-CZ" dirty="0"/>
              <a:t>/rok), terminály na Kanárských ostrovech, </a:t>
            </a:r>
            <a:r>
              <a:rPr lang="cs-CZ" dirty="0" err="1"/>
              <a:t>Tenerife</a:t>
            </a:r>
            <a:r>
              <a:rPr lang="cs-CZ" dirty="0"/>
              <a:t>, litevský </a:t>
            </a:r>
            <a:r>
              <a:rPr lang="cs-CZ" dirty="0" err="1"/>
              <a:t>Independence</a:t>
            </a:r>
            <a:r>
              <a:rPr lang="cs-CZ" dirty="0"/>
              <a:t> (4 </a:t>
            </a:r>
            <a:r>
              <a:rPr lang="cs-CZ" dirty="0" err="1"/>
              <a:t>bcm</a:t>
            </a:r>
            <a:r>
              <a:rPr lang="cs-CZ" dirty="0"/>
              <a:t>/rok</a:t>
            </a:r>
            <a:r>
              <a:rPr lang="cs-CZ" dirty="0" smtClean="0"/>
              <a:t>), italský Terst </a:t>
            </a:r>
            <a:r>
              <a:rPr lang="cs-CZ" dirty="0"/>
              <a:t>a pro ČR zvláště významné </a:t>
            </a:r>
            <a:r>
              <a:rPr lang="cs-CZ" dirty="0" err="1"/>
              <a:t>Swinoujscie</a:t>
            </a:r>
            <a:r>
              <a:rPr lang="cs-CZ" dirty="0"/>
              <a:t> v Polsku. </a:t>
            </a:r>
          </a:p>
          <a:p>
            <a:r>
              <a:rPr lang="cs-CZ" b="1" dirty="0"/>
              <a:t>Terminál v </a:t>
            </a:r>
            <a:r>
              <a:rPr lang="cs-CZ" b="1" dirty="0" err="1"/>
              <a:t>Swinoujscie</a:t>
            </a:r>
            <a:r>
              <a:rPr lang="cs-CZ" b="1" dirty="0"/>
              <a:t> </a:t>
            </a:r>
            <a:r>
              <a:rPr lang="cs-CZ" b="1" dirty="0" smtClean="0"/>
              <a:t>měl </a:t>
            </a:r>
            <a:r>
              <a:rPr lang="cs-CZ" b="1" dirty="0"/>
              <a:t>být dokončen v průběhu roku 2015</a:t>
            </a:r>
            <a:r>
              <a:rPr lang="cs-CZ" dirty="0"/>
              <a:t>, jeho kapacita by měla být 5bcm zemního plynu a kapacita pro skladování 320000 m</a:t>
            </a:r>
            <a:r>
              <a:rPr lang="cs-CZ" baseline="30000" dirty="0"/>
              <a:t>3 </a:t>
            </a:r>
            <a:r>
              <a:rPr lang="cs-CZ" dirty="0" smtClean="0"/>
              <a:t>LNG. Dodavatel </a:t>
            </a:r>
            <a:r>
              <a:rPr lang="cs-CZ" dirty="0"/>
              <a:t>LNG bude </a:t>
            </a:r>
            <a:r>
              <a:rPr lang="cs-CZ" dirty="0" err="1"/>
              <a:t>QuatarGas</a:t>
            </a:r>
            <a:r>
              <a:rPr lang="cs-CZ" dirty="0"/>
              <a:t> (největší světová společnosti zabývající se LNG) a zemní plyn bude primárně určen pro polskou domácí spotřebu. </a:t>
            </a:r>
            <a:r>
              <a:rPr lang="cs-CZ" dirty="0" smtClean="0"/>
              <a:t>Není </a:t>
            </a:r>
            <a:r>
              <a:rPr lang="cs-CZ" dirty="0"/>
              <a:t>vyloučená také spolupráce s okolními státy, včetně České </a:t>
            </a:r>
            <a:r>
              <a:rPr lang="cs-CZ" dirty="0" smtClean="0"/>
              <a:t>republiky.</a:t>
            </a:r>
            <a:endParaRPr lang="cs-CZ" dirty="0"/>
          </a:p>
          <a:p>
            <a:r>
              <a:rPr lang="cs-CZ" dirty="0"/>
              <a:t>V roce 2017 má začít také výstavba chorvatského terminálu </a:t>
            </a:r>
            <a:r>
              <a:rPr lang="cs-CZ" dirty="0" err="1"/>
              <a:t>Omišal</a:t>
            </a:r>
            <a:r>
              <a:rPr lang="cs-CZ" dirty="0"/>
              <a:t> na ostrově Krk, jehož plánovaná operativní kapacita je 6 </a:t>
            </a:r>
            <a:r>
              <a:rPr lang="cs-CZ" dirty="0" err="1"/>
              <a:t>bcm</a:t>
            </a:r>
            <a:r>
              <a:rPr lang="cs-CZ" dirty="0"/>
              <a:t>/rok. Existuje myšlenka budoucího propojení terminálů </a:t>
            </a:r>
            <a:r>
              <a:rPr lang="cs-CZ" dirty="0" err="1"/>
              <a:t>Swinoujscie</a:t>
            </a:r>
            <a:r>
              <a:rPr lang="cs-CZ" dirty="0"/>
              <a:t> a </a:t>
            </a:r>
            <a:r>
              <a:rPr lang="cs-CZ" dirty="0" err="1"/>
              <a:t>Omišal</a:t>
            </a:r>
            <a:r>
              <a:rPr lang="cs-CZ" dirty="0"/>
              <a:t> </a:t>
            </a:r>
            <a:r>
              <a:rPr lang="cs-CZ" dirty="0" err="1"/>
              <a:t>severo</a:t>
            </a:r>
            <a:r>
              <a:rPr lang="cs-CZ" dirty="0"/>
              <a:t>-jižním LNG koridorem, který by byl nezávislý na ruském plynu</a:t>
            </a:r>
            <a:r>
              <a:rPr lang="cs-CZ" dirty="0" smtClean="0"/>
              <a:t>.</a:t>
            </a:r>
            <a:endParaRPr lang="cs-CZ" dirty="0"/>
          </a:p>
          <a:p>
            <a:r>
              <a:rPr lang="cs-CZ" dirty="0"/>
              <a:t>Co se týče terminálů, kde probíhá samotné zkapalňování, tak v Evropě je to především terminál </a:t>
            </a:r>
            <a:r>
              <a:rPr lang="cs-CZ" dirty="0" err="1"/>
              <a:t>Snøhvit</a:t>
            </a:r>
            <a:r>
              <a:rPr lang="cs-CZ" dirty="0"/>
              <a:t> na samém severu Norska s exportní kapacitou 5,75 </a:t>
            </a:r>
            <a:r>
              <a:rPr lang="cs-CZ" dirty="0" err="1"/>
              <a:t>bcm</a:t>
            </a:r>
            <a:r>
              <a:rPr lang="cs-CZ" dirty="0"/>
              <a:t> a tři další menší terminály na norském západním pobřeží. V Rusku plánuje firma </a:t>
            </a:r>
            <a:r>
              <a:rPr lang="cs-CZ" dirty="0" err="1"/>
              <a:t>Gazprom</a:t>
            </a:r>
            <a:r>
              <a:rPr lang="cs-CZ" dirty="0"/>
              <a:t> kolem roku 2019 výstavbu exportních terminálů v Barentsově moři a v </a:t>
            </a:r>
            <a:r>
              <a:rPr lang="cs-CZ" dirty="0" err="1"/>
              <a:t>Primorsku</a:t>
            </a:r>
            <a:r>
              <a:rPr lang="cs-CZ" dirty="0"/>
              <a:t> (u </a:t>
            </a:r>
            <a:r>
              <a:rPr lang="cs-CZ" dirty="0" smtClean="0"/>
              <a:t>Baltického </a:t>
            </a:r>
            <a:r>
              <a:rPr lang="cs-CZ" dirty="0"/>
              <a:t>moře), a firma </a:t>
            </a:r>
            <a:r>
              <a:rPr lang="cs-CZ" dirty="0" err="1"/>
              <a:t>Novatek</a:t>
            </a:r>
            <a:r>
              <a:rPr lang="cs-CZ" dirty="0"/>
              <a:t> kolem roku 2017 dva terminály na severozápadě Sibiře.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i="1" dirty="0" smtClean="0"/>
              <a:t>Evropské LNG </a:t>
            </a:r>
            <a:r>
              <a:rPr lang="cs-CZ" sz="3200" i="1" dirty="0" err="1" smtClean="0"/>
              <a:t>regasifikační</a:t>
            </a:r>
            <a:r>
              <a:rPr lang="cs-CZ" sz="3200" i="1" dirty="0" smtClean="0"/>
              <a:t> terminály a jejich kapacity</a:t>
            </a:r>
            <a:endParaRPr lang="cs-CZ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412776"/>
            <a:ext cx="4978896" cy="4781128"/>
          </a:xfrm>
        </p:spPr>
        <p:txBody>
          <a:bodyPr>
            <a:normAutofit fontScale="62500" lnSpcReduction="20000"/>
          </a:bodyPr>
          <a:lstStyle/>
          <a:p>
            <a:r>
              <a:rPr lang="cs-CZ" dirty="0"/>
              <a:t>Čerpací stanice LCNG a LNG jsou nezávislé na plynovodním systému, ale jejich provoz je velmi vázán na vzdálenost od zkapalňovací stanice, nebo od LNG terminálu. Na rozdíl od CNG stanic, kterých je v ČR v provozu 83, se ve středoevropském regionu nacházejí LNG stanice pouze v Polsku a v celé Evropě je registrováno pouze 500 vozidel na bázi LNG, z čehož 80% v Británii</a:t>
            </a:r>
            <a:r>
              <a:rPr lang="cs-CZ" dirty="0" smtClean="0"/>
              <a:t>.</a:t>
            </a:r>
          </a:p>
          <a:p>
            <a:r>
              <a:rPr lang="cs-CZ" dirty="0"/>
              <a:t>V příštích letech by ale tato čísla měla výrazně růst. Od května 2013 totiž běží projekt Evropské Unie „LNG </a:t>
            </a:r>
            <a:r>
              <a:rPr lang="cs-CZ" dirty="0" err="1"/>
              <a:t>Blue</a:t>
            </a:r>
            <a:r>
              <a:rPr lang="cs-CZ" dirty="0"/>
              <a:t> </a:t>
            </a:r>
            <a:r>
              <a:rPr lang="cs-CZ" dirty="0" err="1"/>
              <a:t>Corridors</a:t>
            </a:r>
            <a:r>
              <a:rPr lang="cs-CZ" dirty="0"/>
              <a:t>“, jehož cílem je vytvořit z LNG reálnou alternativu pro dálkovou nákladní dopravu díky vybudování sítě LNG nebo LCNG plnících stanic, které by měly pokrývat hlavní dopravní tepny v západní </a:t>
            </a:r>
            <a:r>
              <a:rPr lang="cs-CZ" dirty="0" smtClean="0"/>
              <a:t>Evropě</a:t>
            </a:r>
          </a:p>
          <a:p>
            <a:r>
              <a:rPr lang="cs-CZ" dirty="0" smtClean="0"/>
              <a:t>Již nastavený systém „</a:t>
            </a:r>
            <a:r>
              <a:rPr lang="cs-CZ" dirty="0" err="1" smtClean="0"/>
              <a:t>Blue</a:t>
            </a:r>
            <a:r>
              <a:rPr lang="cs-CZ" dirty="0" smtClean="0"/>
              <a:t> </a:t>
            </a:r>
            <a:r>
              <a:rPr lang="cs-CZ" dirty="0" err="1" smtClean="0"/>
              <a:t>Corridor</a:t>
            </a:r>
            <a:r>
              <a:rPr lang="cs-CZ" dirty="0" smtClean="0"/>
              <a:t>“ by pak mohl být rozšířen o trasu vedoucí přes ČR (viz fialová trasa)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/>
          </a:bodyPr>
          <a:lstStyle/>
          <a:p>
            <a:r>
              <a:rPr lang="cs-CZ" sz="3200" dirty="0" smtClean="0"/>
              <a:t>Využití LNG v dopravě</a:t>
            </a:r>
            <a:endParaRPr lang="cs-CZ" sz="3200" dirty="0"/>
          </a:p>
        </p:txBody>
      </p:sp>
      <p:pic>
        <p:nvPicPr>
          <p:cNvPr id="4" name="Obrázek 23" descr="C:\Users\Notas\Desktop\LNG\souček - rozšíření blue corridor.png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484784"/>
            <a:ext cx="3312368" cy="41044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4450</TotalTime>
  <Words>367</Words>
  <Application>Microsoft Office PowerPoint</Application>
  <PresentationFormat>Předvádění na obrazovce (4:3)</PresentationFormat>
  <Paragraphs>92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Shluk</vt:lpstr>
      <vt:lpstr>Zkapalňování NG nebo doprava a distribuce LNG?</vt:lpstr>
      <vt:lpstr>Zkapalňování NG nebo doprava a distribuce LNG?</vt:lpstr>
      <vt:lpstr>Vývoj průměrných cen zemního plynu v letech 1995-2012 v různých zemích</vt:lpstr>
      <vt:lpstr>Odhadovaný vývoj průměrných importních cen NG v různých regionech na základě expertízy IEA do roku 2040</vt:lpstr>
      <vt:lpstr>Množství NG importovaného do Evropy v závislosti na technologii dopravy</vt:lpstr>
      <vt:lpstr>Import a export v rámci jednotlivých světových regionů, 2012</vt:lpstr>
      <vt:lpstr>Evropské LNG regasifikační terminály a jejich kapacity</vt:lpstr>
      <vt:lpstr>Evropské LNG regasifikační terminály a jejich kapacity</vt:lpstr>
      <vt:lpstr>Využití LNG v dopravě</vt:lpstr>
      <vt:lpstr>Dovoz LNG vs. zkapalňování on-site</vt:lpstr>
      <vt:lpstr>Výsledky: Dovoz LNG vs. zkapalňování on-site</vt:lpstr>
      <vt:lpstr>Přehled literatury</vt:lpstr>
      <vt:lpstr>Snímek 13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Zkapalňování NG nebo doprava a distribuce LNG?</dc:title>
  <dc:creator>Souceki</dc:creator>
  <cp:lastModifiedBy>Souceki</cp:lastModifiedBy>
  <cp:revision>30</cp:revision>
  <dcterms:created xsi:type="dcterms:W3CDTF">2015-11-13T06:15:48Z</dcterms:created>
  <dcterms:modified xsi:type="dcterms:W3CDTF">2015-11-24T06:59:25Z</dcterms:modified>
</cp:coreProperties>
</file>