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9" r:id="rId4"/>
    <p:sldId id="260" r:id="rId5"/>
    <p:sldId id="258" r:id="rId6"/>
    <p:sldId id="257" r:id="rId7"/>
    <p:sldId id="261" r:id="rId8"/>
    <p:sldId id="262" r:id="rId9"/>
    <p:sldId id="263" r:id="rId10"/>
    <p:sldId id="265" r:id="rId11"/>
    <p:sldId id="264" r:id="rId12"/>
    <p:sldId id="26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C5B4CB-EE60-436D-A1DA-89A8DB6775E6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F4E3C5-E44C-448E-9AD9-55DBE457C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e.eu/index.php/maps-data/gle-sslng-map" TargetMode="External"/><Relationship Id="rId3" Type="http://schemas.openxmlformats.org/officeDocument/2006/relationships/hyperlink" Target="http://www.mpo.cz/dokument5903.html" TargetMode="External"/><Relationship Id="rId7" Type="http://schemas.openxmlformats.org/officeDocument/2006/relationships/hyperlink" Target="https://www.cgoa.cz/homepage/pdfdoc/TZ_LNG_2016.pdf" TargetMode="External"/><Relationship Id="rId12" Type="http://schemas.openxmlformats.org/officeDocument/2006/relationships/hyperlink" Target="http://lngbc.eu/teasers" TargetMode="External"/><Relationship Id="rId2" Type="http://schemas.openxmlformats.org/officeDocument/2006/relationships/hyperlink" Target="http://ebookbrowsee.net/bp-statistical-review-of-world-energy-june-2013-pdf-d7110955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irproducts.cz/~/media/downloads/article/L/en-lng-selecting-a-suitable-process-article.pdf?industryItem=industries&amp;subIndustryItem=Energy&amp;segment=LNG&amp;applicationChildItem=lng-applications&amp;productLevel3=Liquefaction-Process-and-Technology" TargetMode="External"/><Relationship Id="rId11" Type="http://schemas.openxmlformats.org/officeDocument/2006/relationships/hyperlink" Target="http://www.ngvaeurope.eu/lng-blue-corridors" TargetMode="External"/><Relationship Id="rId5" Type="http://schemas.openxmlformats.org/officeDocument/2006/relationships/hyperlink" Target="http://www.shell.com/global/future-energy/natural-gas/liquefied-natural-gas/what-is-lng.html" TargetMode="External"/><Relationship Id="rId10" Type="http://schemas.openxmlformats.org/officeDocument/2006/relationships/hyperlink" Target="http://www.enviweb.cz/clanek/archiv/102732/v-cesku-se-planuji-stanice-na-lng" TargetMode="External"/><Relationship Id="rId4" Type="http://schemas.openxmlformats.org/officeDocument/2006/relationships/hyperlink" Target="http://energostat.cz/plynarenstvi-cr.html" TargetMode="External"/><Relationship Id="rId9" Type="http://schemas.openxmlformats.org/officeDocument/2006/relationships/hyperlink" Target="http://en.polskielng.pl/lng/lng-terminal-in-poland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Zkapalňování NG nebo doprava a distribuce LNG?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077072"/>
            <a:ext cx="6400800" cy="151216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sz="2400" u="sng" dirty="0" smtClean="0">
                <a:solidFill>
                  <a:schemeClr val="tx1"/>
                </a:solidFill>
              </a:rPr>
              <a:t>LNG Workshop, Praha 24.11.2015</a:t>
            </a:r>
          </a:p>
          <a:p>
            <a:pPr algn="r"/>
            <a:r>
              <a:rPr lang="cs-CZ" sz="2000" dirty="0" smtClean="0"/>
              <a:t>Ing. Ivan Souček, Ph.D.</a:t>
            </a:r>
          </a:p>
          <a:p>
            <a:pPr algn="r"/>
            <a:r>
              <a:rPr lang="cs-CZ" sz="2000" dirty="0" smtClean="0"/>
              <a:t>VŠCHT Praha, </a:t>
            </a:r>
          </a:p>
          <a:p>
            <a:pPr algn="r"/>
            <a:r>
              <a:rPr lang="cs-CZ" sz="2000" dirty="0" smtClean="0"/>
              <a:t>Ústav ekonomiky a managementu chemického průmyslu</a:t>
            </a:r>
            <a:endParaRPr lang="cs-CZ" sz="2000" dirty="0"/>
          </a:p>
        </p:txBody>
      </p:sp>
      <p:pic>
        <p:nvPicPr>
          <p:cNvPr id="4" name="Obrázek 3" descr="logoVSCHT_za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0384" y="0"/>
            <a:ext cx="3023616" cy="7985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1700808"/>
            <a:ext cx="586343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Dovoz LNG vs. zkapalňování on-</a:t>
            </a:r>
            <a:r>
              <a:rPr lang="cs-CZ" sz="3200" dirty="0" err="1" smtClean="0"/>
              <a:t>site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5877272"/>
            <a:ext cx="2612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bakalářská práce VŠCHT, J. </a:t>
            </a:r>
            <a:r>
              <a:rPr lang="cs-CZ" sz="1200" i="1" dirty="0" err="1" smtClean="0"/>
              <a:t>Rosák</a:t>
            </a:r>
            <a:endParaRPr lang="cs-CZ" sz="1200" i="1" dirty="0"/>
          </a:p>
        </p:txBody>
      </p:sp>
      <p:sp>
        <p:nvSpPr>
          <p:cNvPr id="6" name="Obdélník 5"/>
          <p:cNvSpPr/>
          <p:nvPr/>
        </p:nvSpPr>
        <p:spPr>
          <a:xfrm>
            <a:off x="5292080" y="1703998"/>
            <a:ext cx="367240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700" dirty="0" smtClean="0"/>
              <a:t>Popis modelového příkladu:</a:t>
            </a:r>
          </a:p>
          <a:p>
            <a:pPr lvl="1"/>
            <a:r>
              <a:rPr lang="cs-CZ" sz="1700" dirty="0" smtClean="0"/>
              <a:t>- kapacita 2 mil. litrů/měsíc</a:t>
            </a:r>
          </a:p>
          <a:p>
            <a:pPr lvl="1"/>
            <a:r>
              <a:rPr lang="cs-CZ" sz="1700" dirty="0" smtClean="0"/>
              <a:t>- Umístění na dálnici D1</a:t>
            </a:r>
          </a:p>
          <a:p>
            <a:pPr lvl="1">
              <a:buFontTx/>
              <a:buChar char="-"/>
            </a:pPr>
            <a:r>
              <a:rPr lang="cs-CZ" sz="1700" dirty="0" smtClean="0"/>
              <a:t>Dovoz LNG z terminálu </a:t>
            </a:r>
            <a:r>
              <a:rPr lang="cs-CZ" sz="1700" dirty="0" err="1" smtClean="0"/>
              <a:t>Swinouiscie</a:t>
            </a:r>
            <a:r>
              <a:rPr lang="cs-CZ" sz="1700" dirty="0" smtClean="0"/>
              <a:t> (dopravní náklady 40-60 EUR/t) vs. odběr vysokotlakého NG</a:t>
            </a:r>
          </a:p>
          <a:p>
            <a:pPr lvl="1">
              <a:buFontTx/>
              <a:buChar char="-"/>
            </a:pPr>
            <a:r>
              <a:rPr lang="cs-CZ" sz="1700" dirty="0" smtClean="0"/>
              <a:t> vybudování skladu LNG a distribuční stanice je totožné pro obě varianty ve výši 2 mil. EUR</a:t>
            </a:r>
          </a:p>
          <a:p>
            <a:pPr lvl="1"/>
            <a:r>
              <a:rPr lang="cs-CZ" sz="1700" dirty="0" smtClean="0"/>
              <a:t>- Investiční náklady na zkapalňování 15-20 mil. EUR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392488"/>
          </a:xfrm>
        </p:spPr>
        <p:txBody>
          <a:bodyPr>
            <a:normAutofit/>
          </a:bodyPr>
          <a:lstStyle/>
          <a:p>
            <a:r>
              <a:rPr lang="cs-CZ" sz="1500" dirty="0" smtClean="0"/>
              <a:t>Při navržené </a:t>
            </a:r>
            <a:r>
              <a:rPr lang="cs-CZ" sz="1500" dirty="0"/>
              <a:t>kapacitě </a:t>
            </a:r>
            <a:r>
              <a:rPr lang="cs-CZ" sz="1500" dirty="0" smtClean="0"/>
              <a:t>vychází </a:t>
            </a:r>
            <a:r>
              <a:rPr lang="cs-CZ" sz="1500" dirty="0"/>
              <a:t>nepatrně levněji varianta dovozu LNG z Polského </a:t>
            </a:r>
            <a:r>
              <a:rPr lang="cs-CZ" sz="1500" dirty="0" smtClean="0"/>
              <a:t>terminálu </a:t>
            </a:r>
            <a:r>
              <a:rPr lang="cs-CZ" sz="1500" dirty="0" err="1" smtClean="0"/>
              <a:t>Swinouiscie</a:t>
            </a:r>
            <a:r>
              <a:rPr lang="cs-CZ" sz="1500" dirty="0" smtClean="0"/>
              <a:t>, </a:t>
            </a:r>
            <a:r>
              <a:rPr lang="cs-CZ" sz="1500" dirty="0"/>
              <a:t>což by potvrzovalo hypotézu, že LNG dovezené do Evropy má v ČR potenciál pro dopravní účely. Při nižších kapacitách čerpací stanice by pak ekonomičnost dovozu LNG z Polska pochopitelně rostla, zatímco při vyšších kapacitách by bylo účelnější vybudovat zkapalňovací stanici potrubního plynu. Tato varianta je také výhodnější v dlouhodobějším </a:t>
            </a:r>
            <a:r>
              <a:rPr lang="cs-CZ" sz="1500" dirty="0" smtClean="0"/>
              <a:t>horizontu</a:t>
            </a:r>
            <a:r>
              <a:rPr lang="cs-CZ" sz="1500" dirty="0"/>
              <a:t>.</a:t>
            </a:r>
          </a:p>
          <a:p>
            <a:r>
              <a:rPr lang="cs-CZ" sz="1500" dirty="0"/>
              <a:t>Vypočtené náklady jsou základem pro případné stanovení ceny LNG na čerpacích stanicích – vidíme, že i po přičtení DPH a nákladů na zisk by se dle této kalkulace držely na velmi nízké úrovni. Je třeba ale mít stále na paměti, že zde vycházíme z mnoha hypotéz, které zatím nejsou prakticky ověřitelné a nemusí tedy odpovídat realitě</a:t>
            </a:r>
            <a:r>
              <a:rPr lang="cs-CZ" sz="1500" dirty="0" smtClean="0"/>
              <a:t>.</a:t>
            </a:r>
          </a:p>
          <a:p>
            <a:r>
              <a:rPr lang="cs-CZ" sz="1500" dirty="0" smtClean="0"/>
              <a:t>Při výtoči nad 2 mil. l/</a:t>
            </a:r>
            <a:r>
              <a:rPr lang="cs-CZ" sz="1500" dirty="0" err="1" smtClean="0"/>
              <a:t>měs</a:t>
            </a:r>
            <a:r>
              <a:rPr lang="cs-CZ" sz="1500" dirty="0" smtClean="0"/>
              <a:t>. </a:t>
            </a:r>
            <a:r>
              <a:rPr lang="cs-CZ" sz="1500" dirty="0" smtClean="0"/>
              <a:t>se </a:t>
            </a:r>
            <a:r>
              <a:rPr lang="cs-CZ" sz="1500" dirty="0" smtClean="0"/>
              <a:t>výhodněji tedy </a:t>
            </a:r>
            <a:r>
              <a:rPr lang="cs-CZ" sz="1500" dirty="0"/>
              <a:t>jeví použití LNG v dálkové těžké </a:t>
            </a:r>
            <a:r>
              <a:rPr lang="cs-CZ" sz="1500" dirty="0" smtClean="0"/>
              <a:t>dopravě (</a:t>
            </a:r>
            <a:r>
              <a:rPr lang="cs-CZ" sz="1500" dirty="0" smtClean="0"/>
              <a:t>popřípadě </a:t>
            </a:r>
            <a:r>
              <a:rPr lang="cs-CZ" sz="1500" dirty="0"/>
              <a:t>městské hromadné dopravě, </a:t>
            </a:r>
            <a:r>
              <a:rPr lang="cs-CZ" sz="1500" dirty="0" smtClean="0"/>
              <a:t>lodní </a:t>
            </a:r>
            <a:r>
              <a:rPr lang="cs-CZ" sz="1500" dirty="0"/>
              <a:t>či železniční </a:t>
            </a:r>
            <a:r>
              <a:rPr lang="cs-CZ" sz="1500" dirty="0" smtClean="0"/>
              <a:t>dopravě). </a:t>
            </a:r>
            <a:r>
              <a:rPr lang="cs-CZ" sz="1500" dirty="0"/>
              <a:t>Již třetím rokem běží v západní Evropě projekt EU „</a:t>
            </a:r>
            <a:r>
              <a:rPr lang="cs-CZ" sz="1500" dirty="0" err="1"/>
              <a:t>Blue</a:t>
            </a:r>
            <a:r>
              <a:rPr lang="cs-CZ" sz="1500" dirty="0"/>
              <a:t> </a:t>
            </a:r>
            <a:r>
              <a:rPr lang="cs-CZ" sz="1500" dirty="0" err="1"/>
              <a:t>Corridors</a:t>
            </a:r>
            <a:r>
              <a:rPr lang="cs-CZ" sz="1500" dirty="0"/>
              <a:t>“, který má za cíl vybudovat síť LNG a LCNG stanic a vytvořit tak </a:t>
            </a:r>
            <a:r>
              <a:rPr lang="cs-CZ" sz="1500" dirty="0" smtClean="0"/>
              <a:t>LNG </a:t>
            </a:r>
            <a:r>
              <a:rPr lang="cs-CZ" sz="1500" dirty="0"/>
              <a:t>reálnou alternativu pro nákladní </a:t>
            </a:r>
            <a:r>
              <a:rPr lang="cs-CZ" sz="1500" dirty="0" smtClean="0"/>
              <a:t>dopravu.</a:t>
            </a:r>
            <a:endParaRPr lang="cs-CZ" sz="15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Výsledky: Dovoz </a:t>
            </a:r>
            <a:r>
              <a:rPr lang="cs-CZ" sz="3200" dirty="0" smtClean="0"/>
              <a:t>LNG vs. zkapalňování on-</a:t>
            </a:r>
            <a:r>
              <a:rPr lang="cs-CZ" sz="3200" dirty="0" err="1" smtClean="0"/>
              <a:t>site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6309320"/>
            <a:ext cx="2612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bakalářská práce VŠCHT, J. </a:t>
            </a:r>
            <a:r>
              <a:rPr lang="cs-CZ" sz="1200" i="1" dirty="0" err="1" smtClean="0"/>
              <a:t>Rosák</a:t>
            </a:r>
            <a:endParaRPr lang="cs-CZ" sz="12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892480" cy="6093296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World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Energy Outlook 2014;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International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Energy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Agency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: Paris, 2014</a:t>
            </a:r>
          </a:p>
          <a:p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BP 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Statistical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Review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of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World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 Energy 2013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 [online];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ebookbrowsee.net/bp-statistical-review-of-world-energy-june-2013-pdf-d711095577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Státní energetická koncepce, 2010. Ministerstvo průmyslu a obchodu.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www.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mpo.cz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/dokument5903.html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Energostat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energostat.cz/plynarenstvi-cr.html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Shell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-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Turning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natural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gas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into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liquid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(video).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www.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shell.com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global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future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-energy/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natural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gas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liquefied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natural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gas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what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is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lng.html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Bronfenbrenner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, J. C.; et al.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Selecting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suitable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process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, 2009. Air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Products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LNG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process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http://www.</a:t>
            </a:r>
            <a:r>
              <a:rPr lang="cs-CZ" u="sng" dirty="0" err="1">
                <a:solidFill>
                  <a:schemeClr val="tx2">
                    <a:lumMod val="50000"/>
                  </a:schemeClr>
                </a:solidFill>
                <a:hlinkClick r:id="rId6"/>
              </a:rPr>
              <a:t>airproducts.cz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6"/>
              </a:rPr>
              <a:t>/~/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media/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downloads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article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/L/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en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lng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selecting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-a-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suitable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process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article.pdf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?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industryItem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=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industries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&amp;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subIndustryItem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=Energy&amp;segment=LNG&amp;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applicationChildItem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=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lng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applications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&amp;productLevel3=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Liquefaction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Process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and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6"/>
              </a:rPr>
              <a:t>-Technology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Český plynárenský svaz: alternativou v dopravě bude také LNG. [Online] 18.3.2015.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7"/>
              </a:rPr>
              <a:t>https://www.cgoa.cz/homepage/pdfdoc/TZ_LNG_2016.pdf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Small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Scale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LNG Map, 2015.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Gas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Infrastructure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Europe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8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www.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gie.eu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/index.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php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maps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-data/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gle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sslng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8"/>
              </a:rPr>
              <a:t>-map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Polskie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LNG S.A..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9"/>
              </a:rPr>
              <a:t>http://en.polskielng.pl/lng/lng-terminal-in-poland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9"/>
              </a:rPr>
              <a:t>/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Kolář, V. V Česku se plánují stanice na LNG. 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EnviWeb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 [Online] 24.4.2015.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10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www.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enviweb.cz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clanek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/archiv/102732/v-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cesku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-se-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planuji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-stanice-na-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0"/>
              </a:rPr>
              <a:t>lng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LNG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Blue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Corridors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NGVA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Europe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11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www.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ngvaeurope.eu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/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lng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blue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-</a:t>
            </a:r>
            <a:r>
              <a:rPr lang="cs-CZ" u="sng" dirty="0" err="1" smtClean="0">
                <a:solidFill>
                  <a:schemeClr val="tx2">
                    <a:lumMod val="50000"/>
                  </a:schemeClr>
                </a:solidFill>
                <a:hlinkClick r:id="rId11"/>
              </a:rPr>
              <a:t>corridors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LNG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Blue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Corridors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Teasers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cs-CZ" u="sng" dirty="0">
                <a:solidFill>
                  <a:schemeClr val="tx2">
                    <a:lumMod val="50000"/>
                  </a:schemeClr>
                </a:solidFill>
                <a:hlinkClick r:id="rId12"/>
              </a:rPr>
              <a:t>http://</a:t>
            </a:r>
            <a:r>
              <a:rPr lang="cs-CZ" u="sng" dirty="0" smtClean="0">
                <a:solidFill>
                  <a:schemeClr val="tx2">
                    <a:lumMod val="50000"/>
                  </a:schemeClr>
                </a:solidFill>
                <a:hlinkClick r:id="rId12"/>
              </a:rPr>
              <a:t>lngbc.eu/teasers</a:t>
            </a:r>
            <a:endParaRPr lang="cs-CZ" u="sng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Hong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Chou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Hui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An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outlook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for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spot LNG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pricing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and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50000"/>
                  </a:schemeClr>
                </a:solidFill>
              </a:rPr>
              <a:t>trading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 in 2015. 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Gastech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cs-CZ" i="1" dirty="0" err="1">
                <a:solidFill>
                  <a:schemeClr val="tx2">
                    <a:lumMod val="50000"/>
                  </a:schemeClr>
                </a:solidFill>
              </a:rPr>
              <a:t>News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2015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, </a:t>
            </a:r>
            <a:r>
              <a:rPr lang="cs-CZ" i="1" dirty="0">
                <a:solidFill>
                  <a:schemeClr val="tx2">
                    <a:lumMod val="50000"/>
                  </a:schemeClr>
                </a:solidFill>
              </a:rPr>
              <a:t>5/15</a:t>
            </a: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Přehled literatury</a:t>
            </a:r>
            <a:endParaRPr lang="cs-CZ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701008"/>
          </a:xfrm>
        </p:spPr>
        <p:txBody>
          <a:bodyPr/>
          <a:lstStyle/>
          <a:p>
            <a:pPr>
              <a:buNone/>
            </a:pPr>
            <a:r>
              <a:rPr lang="cs-CZ" sz="6000" dirty="0" smtClean="0"/>
              <a:t>Děkuji </a:t>
            </a:r>
            <a:r>
              <a:rPr lang="cs-CZ" sz="6000" smtClean="0"/>
              <a:t>za </a:t>
            </a:r>
            <a:r>
              <a:rPr lang="cs-CZ" sz="6000" smtClean="0"/>
              <a:t>pozornost</a:t>
            </a:r>
            <a:endParaRPr lang="cs-CZ" sz="60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souceki</a:t>
            </a:r>
            <a:r>
              <a:rPr lang="cs-CZ" dirty="0" smtClean="0"/>
              <a:t>@</a:t>
            </a:r>
            <a:r>
              <a:rPr lang="cs-CZ" dirty="0" err="1" smtClean="0"/>
              <a:t>vscht.cz</a:t>
            </a:r>
            <a:endParaRPr lang="cs-CZ" dirty="0"/>
          </a:p>
        </p:txBody>
      </p:sp>
      <p:pic>
        <p:nvPicPr>
          <p:cNvPr id="3" name="Obrázek 2" descr="logoVSCHT_za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0384" y="0"/>
            <a:ext cx="3023616" cy="7985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Provedena cenová a nákladová analýza NG vs. LNG</a:t>
            </a:r>
          </a:p>
          <a:p>
            <a:r>
              <a:rPr lang="cs-CZ" dirty="0" smtClean="0"/>
              <a:t>Provedena analýza dostupnosti LNG pro český trh</a:t>
            </a:r>
          </a:p>
          <a:p>
            <a:r>
              <a:rPr lang="cs-CZ" dirty="0" smtClean="0"/>
              <a:t>Provedena analýza alternativního umístění zkapalňovače NG na LNG u D1</a:t>
            </a:r>
          </a:p>
          <a:p>
            <a:r>
              <a:rPr lang="cs-CZ" dirty="0" smtClean="0"/>
              <a:t>Analyzována technická koncepce logistiky LNG vs. zkapalňování NG on-</a:t>
            </a:r>
            <a:r>
              <a:rPr lang="cs-CZ" dirty="0" err="1" smtClean="0"/>
              <a:t>site</a:t>
            </a:r>
            <a:endParaRPr lang="cs-CZ" dirty="0" smtClean="0"/>
          </a:p>
          <a:p>
            <a:r>
              <a:rPr lang="cs-CZ" dirty="0" smtClean="0"/>
              <a:t>Definována kapacita distribuční stanice LNG/CNG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Zkapalňování NG nebo doprava a distribuce LNG?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Vývoj průměrných cen zemního plynu v letech 1995-2012 v různých </a:t>
            </a:r>
            <a:r>
              <a:rPr lang="cs-CZ" sz="3200" i="1" dirty="0" smtClean="0"/>
              <a:t>zemích</a:t>
            </a:r>
            <a:endParaRPr lang="cs-CZ" sz="3200" dirty="0"/>
          </a:p>
        </p:txBody>
      </p:sp>
      <p:pic>
        <p:nvPicPr>
          <p:cNvPr id="4" name="Obrázek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8064896" cy="430958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6021288"/>
            <a:ext cx="37192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i="1" u="sng" dirty="0" smtClean="0"/>
              <a:t>ceny jsou v jednotkách USD/</a:t>
            </a:r>
            <a:r>
              <a:rPr lang="cs-CZ" sz="1600" i="1" u="sng" dirty="0" err="1" smtClean="0"/>
              <a:t>MMBtu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4572000" y="6021288"/>
            <a:ext cx="3960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/>
              <a:t>Zdroj: BP </a:t>
            </a:r>
            <a:r>
              <a:rPr lang="cs-CZ" sz="1200" i="1" dirty="0" err="1"/>
              <a:t>Statistical</a:t>
            </a:r>
            <a:r>
              <a:rPr lang="cs-CZ" sz="1200" i="1" dirty="0"/>
              <a:t> </a:t>
            </a:r>
            <a:r>
              <a:rPr lang="cs-CZ" sz="1200" i="1" dirty="0" err="1"/>
              <a:t>Review</a:t>
            </a:r>
            <a:r>
              <a:rPr lang="cs-CZ" sz="1200" i="1" dirty="0"/>
              <a:t> </a:t>
            </a:r>
            <a:r>
              <a:rPr lang="cs-CZ" sz="1200" i="1" dirty="0" err="1"/>
              <a:t>of</a:t>
            </a:r>
            <a:r>
              <a:rPr lang="cs-CZ" sz="1200" i="1" dirty="0"/>
              <a:t> </a:t>
            </a:r>
            <a:r>
              <a:rPr lang="cs-CZ" sz="1200" i="1" dirty="0" err="1"/>
              <a:t>World</a:t>
            </a:r>
            <a:r>
              <a:rPr lang="cs-CZ" sz="1200" i="1" dirty="0"/>
              <a:t> Energy  </a:t>
            </a:r>
            <a:r>
              <a:rPr lang="cs-CZ" sz="1200" i="1" dirty="0" smtClean="0"/>
              <a:t>2013</a:t>
            </a:r>
            <a:endParaRPr lang="cs-CZ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i="1" u="sng" dirty="0"/>
              <a:t>Odhadovaný vývoj průměrných importních cen NG v různých regionech na základě expertízy IEA do roku </a:t>
            </a:r>
            <a:r>
              <a:rPr lang="cs-CZ" sz="3200" i="1" u="sng" dirty="0" smtClean="0"/>
              <a:t>2040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323528" y="5949280"/>
            <a:ext cx="46153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i="1" u="sng" dirty="0"/>
              <a:t>ceny </a:t>
            </a:r>
            <a:r>
              <a:rPr lang="cs-CZ" sz="1600" i="1" u="sng" dirty="0" smtClean="0"/>
              <a:t>jsou uváděné </a:t>
            </a:r>
            <a:r>
              <a:rPr lang="cs-CZ" sz="1600" i="1" u="sng" dirty="0"/>
              <a:t>v jednotkách USD/</a:t>
            </a:r>
            <a:r>
              <a:rPr lang="cs-CZ" sz="1600" i="1" u="sng" dirty="0" err="1"/>
              <a:t>MMBtu</a:t>
            </a:r>
            <a:endParaRPr lang="cs-CZ" sz="1600" dirty="0"/>
          </a:p>
        </p:txBody>
      </p:sp>
      <p:sp>
        <p:nvSpPr>
          <p:cNvPr id="5" name="Obdélník 4"/>
          <p:cNvSpPr/>
          <p:nvPr/>
        </p:nvSpPr>
        <p:spPr>
          <a:xfrm>
            <a:off x="5796136" y="6021288"/>
            <a:ext cx="32403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/>
              <a:t>Zdroj: IEA, </a:t>
            </a:r>
            <a:r>
              <a:rPr lang="cs-CZ" sz="1200" i="1" dirty="0" err="1"/>
              <a:t>World</a:t>
            </a:r>
            <a:r>
              <a:rPr lang="cs-CZ" sz="1200" i="1" dirty="0"/>
              <a:t> Energy Outlook 2014</a:t>
            </a:r>
            <a:endParaRPr lang="cs-CZ" sz="1200" dirty="0"/>
          </a:p>
        </p:txBody>
      </p:sp>
      <p:pic>
        <p:nvPicPr>
          <p:cNvPr id="6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640960" cy="411917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délník 6"/>
          <p:cNvSpPr/>
          <p:nvPr/>
        </p:nvSpPr>
        <p:spPr>
          <a:xfrm>
            <a:off x="107504" y="2060848"/>
            <a:ext cx="792088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i="1" dirty="0"/>
              <a:t>Množství NG importovaného do Evropy v závislosti na technologii </a:t>
            </a:r>
            <a:r>
              <a:rPr lang="cs-CZ" sz="3200" i="1" dirty="0" smtClean="0"/>
              <a:t>dopravy</a:t>
            </a:r>
            <a:endParaRPr lang="cs-CZ" sz="3200" dirty="0"/>
          </a:p>
        </p:txBody>
      </p:sp>
      <p:sp>
        <p:nvSpPr>
          <p:cNvPr id="4" name="Obdélník 3"/>
          <p:cNvSpPr/>
          <p:nvPr/>
        </p:nvSpPr>
        <p:spPr>
          <a:xfrm>
            <a:off x="539552" y="6237312"/>
            <a:ext cx="6516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(údaje jsou v jednotkách </a:t>
            </a:r>
            <a:r>
              <a:rPr lang="cs-CZ" i="1" dirty="0" err="1" smtClean="0"/>
              <a:t>bcm</a:t>
            </a:r>
            <a:r>
              <a:rPr lang="cs-CZ" i="1" dirty="0" smtClean="0"/>
              <a:t> – miliardy m</a:t>
            </a:r>
            <a:r>
              <a:rPr lang="cs-CZ" i="1" baseline="30000" dirty="0" smtClean="0"/>
              <a:t>3</a:t>
            </a:r>
            <a:r>
              <a:rPr lang="cs-CZ" i="1" dirty="0" smtClean="0"/>
              <a:t>), 2012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7544" y="1412776"/>
          <a:ext cx="7992887" cy="4529342"/>
        </p:xfrm>
        <a:graphic>
          <a:graphicData uri="http://schemas.openxmlformats.org/drawingml/2006/table">
            <a:tbl>
              <a:tblPr/>
              <a:tblGrid>
                <a:gridCol w="4324510"/>
                <a:gridCol w="1849101"/>
                <a:gridCol w="1819276"/>
              </a:tblGrid>
              <a:tr h="743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dovoz NG do Evropy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plynovodem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LNG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 Ruska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80,5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 Ruska přes Norsko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105,5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ze Severní Afriky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39,3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16,8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 Blízkého Východu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10,4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 Latinské Ameriky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ze Střední Afriky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11,6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ze Středního Východu (Katar)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29,8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celkem 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247,3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49,2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71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procentuální podíl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83,41</a:t>
                      </a:r>
                      <a:endParaRPr lang="cs-C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16,59</a:t>
                      </a:r>
                      <a:endParaRPr lang="cs-C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Import </a:t>
            </a:r>
            <a:r>
              <a:rPr lang="cs-CZ" sz="3200" i="1" dirty="0"/>
              <a:t>a export v rámci jednotlivých světových regionů, </a:t>
            </a:r>
            <a:r>
              <a:rPr lang="cs-CZ" sz="3200" i="1" dirty="0" smtClean="0"/>
              <a:t>2012</a:t>
            </a:r>
            <a:endParaRPr lang="cs-CZ" sz="3200" dirty="0"/>
          </a:p>
        </p:txBody>
      </p:sp>
      <p:pic>
        <p:nvPicPr>
          <p:cNvPr id="4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95424"/>
            <a:ext cx="9144000" cy="536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Evropské LNG </a:t>
            </a:r>
            <a:r>
              <a:rPr lang="cs-CZ" sz="3200" i="1" dirty="0" err="1"/>
              <a:t>regasifikační</a:t>
            </a:r>
            <a:r>
              <a:rPr lang="cs-CZ" sz="3200" i="1" dirty="0"/>
              <a:t> terminály a jejich kapacity</a:t>
            </a:r>
            <a:endParaRPr lang="cs-CZ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22653"/>
            <a:ext cx="8568952" cy="5578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Terminály s největšími kapacitami (nad 700 tisíc m</a:t>
            </a:r>
            <a:r>
              <a:rPr lang="cs-CZ" baseline="30000" dirty="0"/>
              <a:t>3 </a:t>
            </a:r>
            <a:r>
              <a:rPr lang="cs-CZ" dirty="0"/>
              <a:t>LNG skladovací a více než 17 </a:t>
            </a:r>
            <a:r>
              <a:rPr lang="cs-CZ" dirty="0" err="1"/>
              <a:t>bcm</a:t>
            </a:r>
            <a:r>
              <a:rPr lang="cs-CZ" dirty="0"/>
              <a:t> operativní kapacity) jsou tedy </a:t>
            </a:r>
            <a:r>
              <a:rPr lang="cs-CZ" dirty="0" err="1"/>
              <a:t>Isle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Grain</a:t>
            </a:r>
            <a:r>
              <a:rPr lang="cs-CZ" dirty="0"/>
              <a:t>, </a:t>
            </a:r>
            <a:r>
              <a:rPr lang="cs-CZ" dirty="0" err="1"/>
              <a:t>Milford</a:t>
            </a:r>
            <a:r>
              <a:rPr lang="cs-CZ" dirty="0"/>
              <a:t> </a:t>
            </a:r>
            <a:r>
              <a:rPr lang="cs-CZ" dirty="0" err="1"/>
              <a:t>Heaven</a:t>
            </a:r>
            <a:r>
              <a:rPr lang="cs-CZ" dirty="0"/>
              <a:t> a Barcelona.</a:t>
            </a:r>
          </a:p>
          <a:p>
            <a:r>
              <a:rPr lang="cs-CZ" dirty="0"/>
              <a:t>Z terminálů, které jsou aktuálně ve výstavě lze zmínit francouzský </a:t>
            </a:r>
            <a:r>
              <a:rPr lang="cs-CZ" dirty="0" err="1"/>
              <a:t>Dunkerque</a:t>
            </a:r>
            <a:r>
              <a:rPr lang="cs-CZ" dirty="0"/>
              <a:t> (13 </a:t>
            </a:r>
            <a:r>
              <a:rPr lang="cs-CZ" dirty="0" err="1"/>
              <a:t>bcm</a:t>
            </a:r>
            <a:r>
              <a:rPr lang="cs-CZ" dirty="0"/>
              <a:t>/rok), španělský </a:t>
            </a:r>
            <a:r>
              <a:rPr lang="cs-CZ" dirty="0" err="1"/>
              <a:t>Gijón</a:t>
            </a:r>
            <a:r>
              <a:rPr lang="cs-CZ" dirty="0"/>
              <a:t> (7 </a:t>
            </a:r>
            <a:r>
              <a:rPr lang="cs-CZ" dirty="0" err="1"/>
              <a:t>bcm</a:t>
            </a:r>
            <a:r>
              <a:rPr lang="cs-CZ" dirty="0"/>
              <a:t>/rok), terminály na Kanárských ostrovech, </a:t>
            </a:r>
            <a:r>
              <a:rPr lang="cs-CZ" dirty="0" err="1"/>
              <a:t>Tenerife</a:t>
            </a:r>
            <a:r>
              <a:rPr lang="cs-CZ" dirty="0"/>
              <a:t>, litevský </a:t>
            </a:r>
            <a:r>
              <a:rPr lang="cs-CZ" dirty="0" err="1"/>
              <a:t>Independence</a:t>
            </a:r>
            <a:r>
              <a:rPr lang="cs-CZ" dirty="0"/>
              <a:t> (4 </a:t>
            </a:r>
            <a:r>
              <a:rPr lang="cs-CZ" dirty="0" err="1"/>
              <a:t>bcm</a:t>
            </a:r>
            <a:r>
              <a:rPr lang="cs-CZ" dirty="0"/>
              <a:t>/rok</a:t>
            </a:r>
            <a:r>
              <a:rPr lang="cs-CZ" dirty="0" smtClean="0"/>
              <a:t>), italský Terst </a:t>
            </a:r>
            <a:r>
              <a:rPr lang="cs-CZ" dirty="0"/>
              <a:t>a pro ČR zvláště významné </a:t>
            </a:r>
            <a:r>
              <a:rPr lang="cs-CZ" dirty="0" err="1"/>
              <a:t>Swinoujscie</a:t>
            </a:r>
            <a:r>
              <a:rPr lang="cs-CZ" dirty="0"/>
              <a:t> v Polsku. </a:t>
            </a:r>
          </a:p>
          <a:p>
            <a:r>
              <a:rPr lang="cs-CZ" b="1" dirty="0"/>
              <a:t>Terminál v </a:t>
            </a:r>
            <a:r>
              <a:rPr lang="cs-CZ" b="1" dirty="0" err="1"/>
              <a:t>Swinoujscie</a:t>
            </a:r>
            <a:r>
              <a:rPr lang="cs-CZ" b="1" dirty="0"/>
              <a:t> </a:t>
            </a:r>
            <a:r>
              <a:rPr lang="cs-CZ" b="1" dirty="0" smtClean="0"/>
              <a:t>měl </a:t>
            </a:r>
            <a:r>
              <a:rPr lang="cs-CZ" b="1" dirty="0"/>
              <a:t>být dokončen v průběhu roku 2015</a:t>
            </a:r>
            <a:r>
              <a:rPr lang="cs-CZ" dirty="0"/>
              <a:t>, jeho kapacita by měla být 5bcm zemního plynu a kapacita pro skladování 320000 m</a:t>
            </a:r>
            <a:r>
              <a:rPr lang="cs-CZ" baseline="30000" dirty="0"/>
              <a:t>3 </a:t>
            </a:r>
            <a:r>
              <a:rPr lang="cs-CZ" dirty="0" smtClean="0"/>
              <a:t>LNG. Dodavatel </a:t>
            </a:r>
            <a:r>
              <a:rPr lang="cs-CZ" dirty="0"/>
              <a:t>LNG bude </a:t>
            </a:r>
            <a:r>
              <a:rPr lang="cs-CZ" dirty="0" err="1"/>
              <a:t>QuatarGas</a:t>
            </a:r>
            <a:r>
              <a:rPr lang="cs-CZ" dirty="0"/>
              <a:t> (největší světová společnosti zabývající se LNG) a zemní plyn bude primárně určen pro polskou domácí spotřebu. </a:t>
            </a:r>
            <a:r>
              <a:rPr lang="cs-CZ" dirty="0" smtClean="0"/>
              <a:t>Není </a:t>
            </a:r>
            <a:r>
              <a:rPr lang="cs-CZ" dirty="0"/>
              <a:t>vyloučená také spolupráce s okolními státy, včetně České </a:t>
            </a:r>
            <a:r>
              <a:rPr lang="cs-CZ" dirty="0" smtClean="0"/>
              <a:t>republiky.</a:t>
            </a:r>
            <a:endParaRPr lang="cs-CZ" dirty="0"/>
          </a:p>
          <a:p>
            <a:r>
              <a:rPr lang="cs-CZ" dirty="0"/>
              <a:t>V roce 2017 má začít také výstavba chorvatského terminálu </a:t>
            </a:r>
            <a:r>
              <a:rPr lang="cs-CZ" dirty="0" err="1"/>
              <a:t>Omišal</a:t>
            </a:r>
            <a:r>
              <a:rPr lang="cs-CZ" dirty="0"/>
              <a:t> na ostrově Krk, jehož plánovaná operativní kapacita je 6 </a:t>
            </a:r>
            <a:r>
              <a:rPr lang="cs-CZ" dirty="0" err="1"/>
              <a:t>bcm</a:t>
            </a:r>
            <a:r>
              <a:rPr lang="cs-CZ" dirty="0"/>
              <a:t>/rok. Existuje myšlenka budoucího propojení terminálů </a:t>
            </a:r>
            <a:r>
              <a:rPr lang="cs-CZ" dirty="0" err="1"/>
              <a:t>Swinoujscie</a:t>
            </a:r>
            <a:r>
              <a:rPr lang="cs-CZ" dirty="0"/>
              <a:t> a </a:t>
            </a:r>
            <a:r>
              <a:rPr lang="cs-CZ" dirty="0" err="1"/>
              <a:t>Omišal</a:t>
            </a:r>
            <a:r>
              <a:rPr lang="cs-CZ" dirty="0"/>
              <a:t> </a:t>
            </a:r>
            <a:r>
              <a:rPr lang="cs-CZ" dirty="0" err="1"/>
              <a:t>severo</a:t>
            </a:r>
            <a:r>
              <a:rPr lang="cs-CZ" dirty="0"/>
              <a:t>-jižním LNG koridorem, který by byl nezávislý na ruském plynu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Co se týče terminálů, kde probíhá samotné zkapalňování, tak v Evropě je to především terminál </a:t>
            </a:r>
            <a:r>
              <a:rPr lang="cs-CZ" dirty="0" err="1"/>
              <a:t>Snøhvit</a:t>
            </a:r>
            <a:r>
              <a:rPr lang="cs-CZ" dirty="0"/>
              <a:t> na samém severu Norska s exportní kapacitou 5,75 </a:t>
            </a:r>
            <a:r>
              <a:rPr lang="cs-CZ" dirty="0" err="1"/>
              <a:t>bcm</a:t>
            </a:r>
            <a:r>
              <a:rPr lang="cs-CZ" dirty="0"/>
              <a:t> a tři další menší terminály na norském západním pobřeží. V Rusku plánuje firma </a:t>
            </a:r>
            <a:r>
              <a:rPr lang="cs-CZ" dirty="0" err="1"/>
              <a:t>Gazprom</a:t>
            </a:r>
            <a:r>
              <a:rPr lang="cs-CZ" dirty="0"/>
              <a:t> kolem roku 2019 výstavbu exportních terminálů v Barentsově moři a v </a:t>
            </a:r>
            <a:r>
              <a:rPr lang="cs-CZ" dirty="0" err="1"/>
              <a:t>Primorsku</a:t>
            </a:r>
            <a:r>
              <a:rPr lang="cs-CZ" dirty="0"/>
              <a:t> (u </a:t>
            </a:r>
            <a:r>
              <a:rPr lang="cs-CZ" dirty="0" smtClean="0"/>
              <a:t>Baltického </a:t>
            </a:r>
            <a:r>
              <a:rPr lang="cs-CZ" dirty="0"/>
              <a:t>moře), a firma </a:t>
            </a:r>
            <a:r>
              <a:rPr lang="cs-CZ" dirty="0" err="1"/>
              <a:t>Novatek</a:t>
            </a:r>
            <a:r>
              <a:rPr lang="cs-CZ" dirty="0"/>
              <a:t> kolem roku 2017 dva terminály na severozápadě Sibiře.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i="1" dirty="0" smtClean="0"/>
              <a:t>Evropské LNG </a:t>
            </a:r>
            <a:r>
              <a:rPr lang="cs-CZ" sz="3200" i="1" dirty="0" err="1" smtClean="0"/>
              <a:t>regasifikační</a:t>
            </a:r>
            <a:r>
              <a:rPr lang="cs-CZ" sz="3200" i="1" dirty="0" smtClean="0"/>
              <a:t> terminály a jejich kapacity</a:t>
            </a:r>
            <a:endParaRPr 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4978896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Čerpací stanice LCNG a LNG jsou nezávislé na plynovodním systému, ale jejich provoz je velmi vázán na vzdálenost od zkapalňovací stanice, nebo od LNG terminálu. Na rozdíl od CNG stanic, kterých je v ČR v provozu 83, se ve středoevropském regionu nacházejí LNG stanice pouze v Polsku a v celé Evropě je registrováno pouze 500 vozidel na bázi LNG, z čehož 80% v Británii</a:t>
            </a:r>
            <a:r>
              <a:rPr lang="cs-CZ" dirty="0" smtClean="0"/>
              <a:t>.</a:t>
            </a:r>
          </a:p>
          <a:p>
            <a:r>
              <a:rPr lang="cs-CZ" dirty="0"/>
              <a:t>V příštích letech by ale tato čísla měla výrazně růst. Od května 2013 totiž běží projekt Evropské Unie „LNG </a:t>
            </a:r>
            <a:r>
              <a:rPr lang="cs-CZ" dirty="0" err="1"/>
              <a:t>Blue</a:t>
            </a:r>
            <a:r>
              <a:rPr lang="cs-CZ" dirty="0"/>
              <a:t> </a:t>
            </a:r>
            <a:r>
              <a:rPr lang="cs-CZ" dirty="0" err="1"/>
              <a:t>Corridors</a:t>
            </a:r>
            <a:r>
              <a:rPr lang="cs-CZ" dirty="0"/>
              <a:t>“, jehož cílem je vytvořit z LNG reálnou alternativu pro dálkovou nákladní dopravu díky vybudování sítě LNG nebo LCNG plnících stanic, které by měly pokrývat hlavní dopravní tepny v západní </a:t>
            </a:r>
            <a:r>
              <a:rPr lang="cs-CZ" dirty="0" smtClean="0"/>
              <a:t>Evropě</a:t>
            </a:r>
          </a:p>
          <a:p>
            <a:r>
              <a:rPr lang="cs-CZ" dirty="0" smtClean="0"/>
              <a:t>Již nastavený systém „</a:t>
            </a:r>
            <a:r>
              <a:rPr lang="cs-CZ" dirty="0" err="1" smtClean="0"/>
              <a:t>Blue</a:t>
            </a:r>
            <a:r>
              <a:rPr lang="cs-CZ" dirty="0" smtClean="0"/>
              <a:t> </a:t>
            </a:r>
            <a:r>
              <a:rPr lang="cs-CZ" dirty="0" err="1" smtClean="0"/>
              <a:t>Corridor</a:t>
            </a:r>
            <a:r>
              <a:rPr lang="cs-CZ" dirty="0" smtClean="0"/>
              <a:t>“ by pak mohl být rozšířen o trasu vedoucí přes ČR (viz fialová trasa)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Využití LNG v dopravě</a:t>
            </a:r>
            <a:endParaRPr lang="cs-CZ" sz="3200" dirty="0"/>
          </a:p>
        </p:txBody>
      </p:sp>
      <p:pic>
        <p:nvPicPr>
          <p:cNvPr id="4" name="Obrázek 23" descr="C:\Users\Notas\Desktop\LNG\souček - rozšíření blue corridor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484784"/>
            <a:ext cx="3312368" cy="4104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4450</TotalTime>
  <Words>367</Words>
  <Application>Microsoft Office PowerPoint</Application>
  <PresentationFormat>Předvádění na obrazovce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Zkapalňování NG nebo doprava a distribuce LNG?</vt:lpstr>
      <vt:lpstr>Zkapalňování NG nebo doprava a distribuce LNG?</vt:lpstr>
      <vt:lpstr>Vývoj průměrných cen zemního plynu v letech 1995-2012 v různých zemích</vt:lpstr>
      <vt:lpstr>Odhadovaný vývoj průměrných importních cen NG v různých regionech na základě expertízy IEA do roku 2040</vt:lpstr>
      <vt:lpstr>Množství NG importovaného do Evropy v závislosti na technologii dopravy</vt:lpstr>
      <vt:lpstr>Import a export v rámci jednotlivých světových regionů, 2012</vt:lpstr>
      <vt:lpstr>Evropské LNG regasifikační terminály a jejich kapacity</vt:lpstr>
      <vt:lpstr>Evropské LNG regasifikační terminály a jejich kapacity</vt:lpstr>
      <vt:lpstr>Využití LNG v dopravě</vt:lpstr>
      <vt:lpstr>Dovoz LNG vs. zkapalňování on-site</vt:lpstr>
      <vt:lpstr>Výsledky: Dovoz LNG vs. zkapalňování on-site</vt:lpstr>
      <vt:lpstr>Přehled literatury</vt:lpstr>
      <vt:lpstr>Snímek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Zkapalňování NG nebo doprava a distribuce LNG?</dc:title>
  <dc:creator>Souceki</dc:creator>
  <cp:lastModifiedBy>Souceki</cp:lastModifiedBy>
  <cp:revision>30</cp:revision>
  <dcterms:created xsi:type="dcterms:W3CDTF">2015-11-13T06:15:48Z</dcterms:created>
  <dcterms:modified xsi:type="dcterms:W3CDTF">2015-11-24T06:59:25Z</dcterms:modified>
</cp:coreProperties>
</file>