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30" r:id="rId2"/>
    <p:sldId id="308" r:id="rId3"/>
    <p:sldId id="319" r:id="rId4"/>
    <p:sldId id="317" r:id="rId5"/>
    <p:sldId id="307" r:id="rId6"/>
    <p:sldId id="328" r:id="rId7"/>
    <p:sldId id="309" r:id="rId8"/>
    <p:sldId id="325" r:id="rId9"/>
    <p:sldId id="327" r:id="rId10"/>
    <p:sldId id="312" r:id="rId11"/>
    <p:sldId id="311" r:id="rId12"/>
    <p:sldId id="313" r:id="rId13"/>
    <p:sldId id="329" r:id="rId14"/>
  </p:sldIdLst>
  <p:sldSz cx="9144000" cy="6858000" type="screen4x3"/>
  <p:notesSz cx="6794500" cy="9918700"/>
  <p:custDataLst>
    <p:tags r:id="rId1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21C0A"/>
    <a:srgbClr val="BCBCBC"/>
    <a:srgbClr val="000000"/>
    <a:srgbClr val="767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18" autoAdjust="0"/>
    <p:restoredTop sz="85714" autoAdjust="0"/>
  </p:normalViewPr>
  <p:slideViewPr>
    <p:cSldViewPr>
      <p:cViewPr>
        <p:scale>
          <a:sx n="60" d="100"/>
          <a:sy n="60" d="100"/>
        </p:scale>
        <p:origin x="-1428" y="-300"/>
      </p:cViewPr>
      <p:guideLst>
        <p:guide orient="horz" pos="822"/>
        <p:guide pos="390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2268"/>
    </p:cViewPr>
  </p:sorterViewPr>
  <p:notesViewPr>
    <p:cSldViewPr>
      <p:cViewPr varScale="1">
        <p:scale>
          <a:sx n="70" d="100"/>
          <a:sy n="70" d="100"/>
        </p:scale>
        <p:origin x="-2814" y="-102"/>
      </p:cViewPr>
      <p:guideLst>
        <p:guide orient="horz" pos="3124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935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l">
              <a:defRPr sz="1200"/>
            </a:lvl1pPr>
          </a:lstStyle>
          <a:p>
            <a:endParaRPr lang="de-DE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r">
              <a:defRPr sz="1200"/>
            </a:lvl1pPr>
          </a:lstStyle>
          <a:p>
            <a:fld id="{62C74563-04DD-4728-8CC2-AD790F9B42D8}" type="datetimeFigureOut">
              <a:rPr lang="de-DE" sz="600">
                <a:latin typeface="Arial" pitchFamily="34" charset="0"/>
                <a:cs typeface="Arial" pitchFamily="34" charset="0"/>
              </a:rPr>
              <a:pPr/>
              <a:t>10.11.2015</a:t>
            </a:fld>
            <a:endParaRPr lang="de-DE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1044"/>
            <a:ext cx="2944283" cy="495935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l">
              <a:defRPr sz="1200"/>
            </a:lvl1pPr>
          </a:lstStyle>
          <a:p>
            <a:endParaRPr lang="de-DE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r">
              <a:defRPr sz="1200"/>
            </a:lvl1pPr>
          </a:lstStyle>
          <a:p>
            <a:fld id="{FD1C5C09-A086-41B5-AB93-0D519CF90B74}" type="slidenum">
              <a:rPr lang="de-DE" sz="600">
                <a:latin typeface="Arial" pitchFamily="34" charset="0"/>
                <a:cs typeface="Arial" pitchFamily="34" charset="0"/>
              </a:rPr>
              <a:pPr/>
              <a:t>‹Nr.›</a:t>
            </a:fld>
            <a:endParaRPr lang="de-DE" sz="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089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935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l"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r"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fld id="{F8D99BBB-DA91-45F1-94E4-DDBAA3887247}" type="datetimeFigureOut">
              <a:rPr lang="de-DE" smtClean="0"/>
              <a:pPr/>
              <a:t>10.11.2015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6175" cy="3717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7" tIns="45683" rIns="91367" bIns="4568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367" tIns="45683" rIns="91367" bIns="45683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1044"/>
            <a:ext cx="2944283" cy="495935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l"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r"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fld id="{CEC6974F-3C9C-44C7-8DD3-1BF295C9E94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606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07963" indent="-206375" algn="l" defTabSz="914400" rtl="0" eaLnBrk="1" latinLnBrk="0" hangingPunct="1">
      <a:buClr>
        <a:srgbClr val="F21C0A"/>
      </a:buClr>
      <a:buFont typeface="Wingdings" pitchFamily="2" charset="2"/>
      <a:buChar char="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209550" indent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412750" indent="-201613" algn="l" defTabSz="914400" rtl="0" eaLnBrk="1" latinLnBrk="0" hangingPunct="1">
      <a:buClr>
        <a:srgbClr val="F21C0A"/>
      </a:buClr>
      <a:buFont typeface="Wingdings" pitchFamily="2" charset="2"/>
      <a:buChar char="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14338" indent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75" indent="-285721" algn="l" eaLnBrk="0" hangingPunct="0">
              <a:buClr>
                <a:srgbClr val="F21C0A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85" indent="-228577" algn="l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039" indent="-228577" algn="l" eaLnBrk="0" hangingPunct="0">
              <a:buClr>
                <a:srgbClr val="F21C0A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193" indent="-228577" algn="l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347" indent="-2285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501" indent="-2285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655" indent="-2285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809" indent="-2285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021799B-AE28-4BFB-971C-109C944FD035}" type="slidenum">
              <a:rPr lang="de-DE" altLang="de-DE" sz="600"/>
              <a:pPr algn="r" eaLnBrk="1" hangingPunct="1"/>
              <a:t>4</a:t>
            </a:fld>
            <a:endParaRPr lang="de-DE" altLang="de-DE" sz="6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12788"/>
            <a:ext cx="4962525" cy="3722687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4" y="4748213"/>
            <a:ext cx="4981575" cy="3878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Aft>
                <a:spcPct val="25000"/>
              </a:spcAft>
            </a:pPr>
            <a:r>
              <a:rPr lang="de-DE" altLang="de-DE" smtClean="0">
                <a:latin typeface="Arial" pitchFamily="34" charset="0"/>
              </a:rPr>
              <a:t>Aus den vorausgegangenen Ausführungen lassen sich folgende Schlussfolgerungen ziehen:</a:t>
            </a:r>
            <a:br>
              <a:rPr lang="de-DE" altLang="de-DE" smtClean="0">
                <a:latin typeface="Arial" pitchFamily="34" charset="0"/>
              </a:rPr>
            </a:br>
            <a:endParaRPr lang="de-DE" altLang="de-DE" smtClean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ct val="25000"/>
              </a:spcAft>
            </a:pPr>
            <a:r>
              <a:rPr lang="de-DE" altLang="de-DE" smtClean="0">
                <a:latin typeface="Arial" pitchFamily="34" charset="0"/>
              </a:rPr>
              <a:t>CNG ist nicht nur eine bereits jetzt verfügbare Technik,</a:t>
            </a:r>
            <a:br>
              <a:rPr lang="de-DE" altLang="de-DE" smtClean="0">
                <a:latin typeface="Arial" pitchFamily="34" charset="0"/>
              </a:rPr>
            </a:br>
            <a:r>
              <a:rPr lang="de-DE" altLang="de-DE" smtClean="0">
                <a:latin typeface="Arial" pitchFamily="34" charset="0"/>
              </a:rPr>
              <a:t>CNG ist darüber hinaus auch die kosteneffizienteste Lösung zur Erreichung der Klimaziele im Verkehrssektor. Mit zunehmender Relevanz des CO2-Ausstoßes wird die Bedeutung von Erdgas und Bioerdgas als Kraftstoff weiter zunehmen.</a:t>
            </a:r>
          </a:p>
          <a:p>
            <a:pPr eaLnBrk="1" hangingPunct="1">
              <a:lnSpc>
                <a:spcPct val="90000"/>
              </a:lnSpc>
              <a:spcAft>
                <a:spcPct val="25000"/>
              </a:spcAft>
            </a:pPr>
            <a:r>
              <a:rPr lang="de-DE" altLang="de-DE" smtClean="0">
                <a:latin typeface="Arial" pitchFamily="34" charset="0"/>
              </a:rPr>
              <a:t>Das wachsende Interesse an Erdgasfahrzeugen ist international bereits deutlich sichtbar. </a:t>
            </a:r>
          </a:p>
          <a:p>
            <a:pPr eaLnBrk="1" hangingPunct="1">
              <a:lnSpc>
                <a:spcPct val="90000"/>
              </a:lnSpc>
              <a:spcAft>
                <a:spcPct val="25000"/>
              </a:spcAft>
            </a:pPr>
            <a:r>
              <a:rPr lang="de-DE" altLang="de-DE" smtClean="0">
                <a:latin typeface="Arial" pitchFamily="34" charset="0"/>
              </a:rPr>
              <a:t>Zurzeit wird an der Erschließung  weiterer CO2-freier Gasquellen gearbeitet. Die Nutzung des bestehenden Erdgasnetzes als Energiespeicher z.B. für klimafreundlichen Windstrom wird auch im Verkehrssektor zusätzliche Möglichkeiten eröffnen.  </a:t>
            </a:r>
          </a:p>
          <a:p>
            <a:pPr eaLnBrk="1" hangingPunct="1">
              <a:lnSpc>
                <a:spcPct val="90000"/>
              </a:lnSpc>
              <a:spcAft>
                <a:spcPct val="25000"/>
              </a:spcAft>
            </a:pPr>
            <a:r>
              <a:rPr lang="de-DE" altLang="de-DE" smtClean="0">
                <a:latin typeface="Arial" pitchFamily="34" charset="0"/>
              </a:rPr>
              <a:t>Die Voraussetzungen für Erdgas als zukünftigen Automobilkraftstoff sind somit gegeben. Allerdings spiegeln sich die Vorteile von CNG noch nicht in der nationalen Marktentwicklung wider. </a:t>
            </a:r>
          </a:p>
          <a:p>
            <a:pPr eaLnBrk="1" hangingPunct="1">
              <a:lnSpc>
                <a:spcPct val="90000"/>
              </a:lnSpc>
              <a:spcAft>
                <a:spcPct val="25000"/>
              </a:spcAft>
            </a:pPr>
            <a:r>
              <a:rPr lang="de-DE" altLang="de-DE" smtClean="0">
                <a:latin typeface="Arial" pitchFamily="34" charset="0"/>
              </a:rPr>
              <a:t>Die Gründe für die relativ verhaltene Entwicklung sind vielschichtig. Um die bestehenden Barrieren zu überwinden, müssen alle beteiligten Akteure (Energiewirtschaft, Automobilindustrie, Politik) intensiver als bisher zusammenarbeiten - Erdgas im Kraftstoffmix verdient einen neuen Aufbruch. </a:t>
            </a:r>
          </a:p>
          <a:p>
            <a:pPr eaLnBrk="1" hangingPunct="1">
              <a:lnSpc>
                <a:spcPct val="90000"/>
              </a:lnSpc>
              <a:spcAft>
                <a:spcPct val="25000"/>
              </a:spcAft>
            </a:pPr>
            <a:r>
              <a:rPr lang="de-DE" altLang="de-DE" smtClean="0">
                <a:solidFill>
                  <a:srgbClr val="FF4B13"/>
                </a:solidFill>
                <a:latin typeface="Arial" pitchFamily="34" charset="0"/>
              </a:rPr>
              <a:t>Die Gaswirtschaft ist bereit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0EBD3-5F31-4D51-BEDF-A15F470CA5A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403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0EBD3-5F31-4D51-BEDF-A15F470CA5A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403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Rectangle 7"/>
          <p:cNvSpPr txBox="1">
            <a:spLocks noGrp="1" noChangeArrowheads="1"/>
          </p:cNvSpPr>
          <p:nvPr/>
        </p:nvSpPr>
        <p:spPr bwMode="auto">
          <a:xfrm>
            <a:off x="3846977" y="9421766"/>
            <a:ext cx="2946005" cy="49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596" tIns="44299" rIns="88596" bIns="44299" anchor="b"/>
          <a:lstStyle/>
          <a:p>
            <a:pPr algn="r" defTabSz="881478"/>
            <a:fld id="{6832688B-3141-4B42-AC8A-759C56065F23}" type="slidenum">
              <a:rPr lang="de-DE" sz="600"/>
              <a:pPr algn="r" defTabSz="881478"/>
              <a:t>7</a:t>
            </a:fld>
            <a:endParaRPr lang="de-DE" sz="600" dirty="0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0EBD3-5F31-4D51-BEDF-A15F470CA5A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403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0EBD3-5F31-4D51-BEDF-A15F470CA5A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403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0EBD3-5F31-4D51-BEDF-A15F470CA5A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403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0EBD3-5F31-4D51-BEDF-A15F470CA5A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403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0EBD3-5F31-4D51-BEDF-A15F470CA5A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403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600" y="3606800"/>
            <a:ext cx="6705600" cy="1181100"/>
          </a:xfrm>
        </p:spPr>
        <p:txBody>
          <a:bodyPr anchor="b" anchorCtr="0"/>
          <a:lstStyle>
            <a:lvl1pPr>
              <a:defRPr>
                <a:solidFill>
                  <a:srgbClr val="F21C0A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09600" y="5035550"/>
            <a:ext cx="6705600" cy="457200"/>
          </a:xfrm>
        </p:spPr>
        <p:txBody>
          <a:bodyPr>
            <a:noAutofit/>
          </a:bodyPr>
          <a:lstStyle>
            <a:lvl1pPr marL="0" indent="0" algn="l">
              <a:lnSpc>
                <a:spcPts val="1800"/>
              </a:lnSpc>
              <a:buNone/>
              <a:defRPr sz="1400">
                <a:solidFill>
                  <a:srgbClr val="7676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7" name="eon_logo1" descr="EON_MI_W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12087" y="6042025"/>
            <a:ext cx="1331976" cy="5394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66750"/>
            <a:ext cx="7924800" cy="6096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66750"/>
            <a:ext cx="7924800" cy="6096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422400"/>
            <a:ext cx="3886200" cy="4216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1422400"/>
            <a:ext cx="3886200" cy="4216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66750"/>
            <a:ext cx="7924800" cy="6096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1" y="1422400"/>
            <a:ext cx="2439987" cy="4216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352801" y="1422400"/>
            <a:ext cx="2439987" cy="4216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3"/>
          <p:cNvSpPr>
            <a:spLocks noGrp="1"/>
          </p:cNvSpPr>
          <p:nvPr>
            <p:ph sz="half" idx="13"/>
          </p:nvPr>
        </p:nvSpPr>
        <p:spPr>
          <a:xfrm>
            <a:off x="6096000" y="1422400"/>
            <a:ext cx="2439987" cy="4216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66750"/>
            <a:ext cx="79248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422400"/>
            <a:ext cx="3886200" cy="3048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1727200"/>
            <a:ext cx="3886200" cy="39116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422400"/>
            <a:ext cx="3886200" cy="3048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727200"/>
            <a:ext cx="3886200" cy="39116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122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666750"/>
            <a:ext cx="7924800" cy="609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422400"/>
            <a:ext cx="7924800" cy="421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5975" y="6403340"/>
            <a:ext cx="6553200" cy="190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800"/>
              </a:lnSpc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800"/>
              </a:lnSpc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49DBC-5EFD-468C-9F9F-C80FB4A0359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eon_logo2" descr="EON_MI_W.tif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7812087" y="6042025"/>
            <a:ext cx="1331976" cy="5394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3" r:id="rId5"/>
    <p:sldLayoutId id="2147483654" r:id="rId6"/>
    <p:sldLayoutId id="2147483655" r:id="rId7"/>
    <p:sldLayoutId id="2147483657" r:id="rId8"/>
  </p:sldLayoutIdLst>
  <p:hf hdr="0" ftr="0" dt="0"/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500" kern="1200">
          <a:solidFill>
            <a:srgbClr val="F21C0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07963" indent="-206375" algn="l" defTabSz="914400" rtl="0" eaLnBrk="1" latinLnBrk="0" hangingPunct="1">
        <a:lnSpc>
          <a:spcPts val="2400"/>
        </a:lnSpc>
        <a:spcBef>
          <a:spcPts val="0"/>
        </a:spcBef>
        <a:buClr>
          <a:srgbClr val="F21C0A"/>
        </a:buClr>
        <a:buFont typeface="Wingdings" pitchFamily="2" charset="2"/>
        <a:buChar char="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09550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12750" indent="-201613" algn="l" defTabSz="914400" rtl="0" eaLnBrk="1" latinLnBrk="0" hangingPunct="1">
        <a:lnSpc>
          <a:spcPts val="2400"/>
        </a:lnSpc>
        <a:spcBef>
          <a:spcPts val="0"/>
        </a:spcBef>
        <a:buClr>
          <a:srgbClr val="F21C0A"/>
        </a:buClr>
        <a:buFont typeface="Wingdings" pitchFamily="2" charset="2"/>
        <a:buChar char="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414338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617538" indent="-203200" algn="l" defTabSz="914400" rtl="0" eaLnBrk="1" latinLnBrk="0" hangingPunct="1">
        <a:lnSpc>
          <a:spcPts val="2400"/>
        </a:lnSpc>
        <a:spcBef>
          <a:spcPts val="0"/>
        </a:spcBef>
        <a:buClr>
          <a:srgbClr val="F21C0A"/>
        </a:buClr>
        <a:buFont typeface="Wingdings" pitchFamily="2" charset="2"/>
        <a:buChar char="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617538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820738" indent="-203200" algn="l" defTabSz="914400" rtl="0" eaLnBrk="1" latinLnBrk="0" hangingPunct="1">
        <a:lnSpc>
          <a:spcPts val="2400"/>
        </a:lnSpc>
        <a:spcBef>
          <a:spcPts val="0"/>
        </a:spcBef>
        <a:buClr>
          <a:srgbClr val="F21C0A"/>
        </a:buClr>
        <a:buFont typeface="Wingdings" pitchFamily="2" charset="2"/>
        <a:buChar char="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820738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hyperlink" Target="http://www.macrotechnologies.com/images/CryoMac.jpg" TargetMode="External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609600" y="3606800"/>
            <a:ext cx="7490792" cy="1181100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LNG 4 Trucks</a:t>
            </a:r>
            <a:br>
              <a:rPr lang="en-GB" dirty="0" smtClean="0"/>
            </a:br>
            <a:r>
              <a:rPr lang="en-GB" dirty="0" smtClean="0"/>
              <a:t>Implementation of  an LNG-Corridor in Baltic States </a:t>
            </a:r>
            <a:endParaRPr lang="en-GB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Detlef Weßling </a:t>
            </a:r>
          </a:p>
          <a:p>
            <a:r>
              <a:rPr lang="en-GB" dirty="0" smtClean="0"/>
              <a:t>November 11</a:t>
            </a:r>
            <a:r>
              <a:rPr lang="en-GB" baseline="30000" dirty="0" smtClean="0"/>
              <a:t>th</a:t>
            </a:r>
            <a:r>
              <a:rPr lang="en-GB" dirty="0" smtClean="0"/>
              <a:t> 2015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48680"/>
            <a:ext cx="2670250" cy="20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28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215" y="1376772"/>
            <a:ext cx="6000281" cy="4811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" descr="Bildergebnis für Vernadsky Non Governmental Found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3" name="Titel 1"/>
          <p:cNvSpPr txBox="1">
            <a:spLocks/>
          </p:cNvSpPr>
          <p:nvPr/>
        </p:nvSpPr>
        <p:spPr>
          <a:xfrm>
            <a:off x="584491" y="431388"/>
            <a:ext cx="8559509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100"/>
              </a:lnSpc>
              <a:spcBef>
                <a:spcPct val="0"/>
              </a:spcBef>
              <a:buNone/>
              <a:defRPr sz="2500" kern="1200">
                <a:solidFill>
                  <a:srgbClr val="F21C0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de-DE" b="1" dirty="0" smtClean="0"/>
              <a:t>LNG-Supply is Guaranteed</a:t>
            </a:r>
          </a:p>
        </p:txBody>
      </p:sp>
      <p:sp>
        <p:nvSpPr>
          <p:cNvPr id="35" name="Foliennummernplatzhalter 3"/>
          <p:cNvSpPr txBox="1">
            <a:spLocks noGrp="1"/>
          </p:cNvSpPr>
          <p:nvPr/>
        </p:nvSpPr>
        <p:spPr bwMode="auto">
          <a:xfrm>
            <a:off x="395536" y="6478860"/>
            <a:ext cx="173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rgbClr val="F21C0A"/>
              </a:buClr>
              <a:buFont typeface="Wingdings" pitchFamily="2" charset="2"/>
              <a:buChar char="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rgbClr val="F21C0A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800"/>
              </a:lnSpc>
              <a:buFontTx/>
              <a:buNone/>
            </a:pPr>
            <a:fld id="{7D219471-F9FE-48FB-B9DC-5E8C3DF6C864}" type="slidenum">
              <a:rPr lang="en-GB" altLang="de-DE" sz="1000" smtClean="0"/>
              <a:pPr eaLnBrk="1" hangingPunct="1">
                <a:lnSpc>
                  <a:spcPts val="800"/>
                </a:lnSpc>
                <a:buFontTx/>
                <a:buNone/>
              </a:pPr>
              <a:t>10</a:t>
            </a:fld>
            <a:endParaRPr lang="en-GB" altLang="de-DE" sz="1000" dirty="0"/>
          </a:p>
        </p:txBody>
      </p:sp>
      <p:sp>
        <p:nvSpPr>
          <p:cNvPr id="4" name="Textfeld 3"/>
          <p:cNvSpPr txBox="1"/>
          <p:nvPr/>
        </p:nvSpPr>
        <p:spPr>
          <a:xfrm>
            <a:off x="602127" y="1040988"/>
            <a:ext cx="49419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Clr>
                <a:srgbClr val="F21C0A"/>
              </a:buClr>
              <a:buSzPct val="100000"/>
            </a:pPr>
            <a:r>
              <a:rPr lang="en-GB" b="1" dirty="0" smtClean="0"/>
              <a:t>Numerous sources in Baltic region</a:t>
            </a:r>
          </a:p>
          <a:p>
            <a:pPr>
              <a:lnSpc>
                <a:spcPts val="2400"/>
              </a:lnSpc>
              <a:buClr>
                <a:srgbClr val="F21C0A"/>
              </a:buClr>
              <a:buSzPct val="100000"/>
            </a:pPr>
            <a:r>
              <a:rPr lang="en-GB" dirty="0" smtClean="0"/>
              <a:t>Small scale </a:t>
            </a:r>
            <a:r>
              <a:rPr lang="en-GB" dirty="0" err="1" smtClean="0"/>
              <a:t>liquefication</a:t>
            </a:r>
            <a:r>
              <a:rPr lang="en-GB" dirty="0" smtClean="0"/>
              <a:t> equipment</a:t>
            </a:r>
          </a:p>
          <a:p>
            <a:pPr marL="203200" indent="-203200">
              <a:lnSpc>
                <a:spcPts val="2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GB" dirty="0" err="1" smtClean="0"/>
              <a:t>Petrodvorets</a:t>
            </a:r>
            <a:endParaRPr lang="en-GB" dirty="0" smtClean="0"/>
          </a:p>
          <a:p>
            <a:pPr marL="203200" indent="-203200">
              <a:lnSpc>
                <a:spcPts val="2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GB" dirty="0" err="1" smtClean="0"/>
              <a:t>Kingisepp</a:t>
            </a:r>
            <a:endParaRPr lang="en-GB" dirty="0" smtClean="0"/>
          </a:p>
          <a:p>
            <a:pPr marL="203200" indent="-203200">
              <a:lnSpc>
                <a:spcPts val="2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GB" dirty="0" smtClean="0"/>
              <a:t>Pskov</a:t>
            </a:r>
          </a:p>
          <a:p>
            <a:pPr marL="203200" indent="-203200">
              <a:lnSpc>
                <a:spcPts val="2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GB" dirty="0" err="1" smtClean="0"/>
              <a:t>Nikolskoye</a:t>
            </a:r>
            <a:endParaRPr lang="en-GB" dirty="0" smtClean="0"/>
          </a:p>
          <a:p>
            <a:pPr marL="203200" indent="-203200">
              <a:lnSpc>
                <a:spcPts val="2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GB" dirty="0" smtClean="0"/>
              <a:t>Kaliningrad</a:t>
            </a:r>
          </a:p>
          <a:p>
            <a:pPr marL="203200" indent="-203200">
              <a:lnSpc>
                <a:spcPts val="2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endParaRPr lang="en-GB" dirty="0" smtClean="0"/>
          </a:p>
          <a:p>
            <a:pPr>
              <a:lnSpc>
                <a:spcPts val="2400"/>
              </a:lnSpc>
              <a:buClr>
                <a:srgbClr val="F21C0A"/>
              </a:buClr>
              <a:buSzPct val="100000"/>
            </a:pPr>
            <a:r>
              <a:rPr lang="en-GB" dirty="0" smtClean="0"/>
              <a:t>LNG-Terminal</a:t>
            </a:r>
          </a:p>
          <a:p>
            <a:pPr marL="203200" indent="-203200">
              <a:lnSpc>
                <a:spcPts val="2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GB" dirty="0" err="1" smtClean="0"/>
              <a:t>Kleipeda</a:t>
            </a:r>
            <a:endParaRPr lang="en-GB" dirty="0" smtClean="0"/>
          </a:p>
        </p:txBody>
      </p:sp>
      <p:sp>
        <p:nvSpPr>
          <p:cNvPr id="8" name="Pfeil nach rechts 7"/>
          <p:cNvSpPr/>
          <p:nvPr/>
        </p:nvSpPr>
        <p:spPr>
          <a:xfrm>
            <a:off x="1115616" y="6129300"/>
            <a:ext cx="900100" cy="612068"/>
          </a:xfrm>
          <a:prstGeom prst="rightArrow">
            <a:avLst/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303748" y="6237312"/>
            <a:ext cx="4320480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b="1" dirty="0" smtClean="0"/>
              <a:t>High redundancy of LNG sources</a:t>
            </a:r>
          </a:p>
        </p:txBody>
      </p:sp>
    </p:spTree>
    <p:extLst>
      <p:ext uri="{BB962C8B-B14F-4D97-AF65-F5344CB8AC3E}">
        <p14:creationId xmlns:p14="http://schemas.microsoft.com/office/powerpoint/2010/main" val="371200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Bildergebnis für Vernadsky Non Governmental Found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3" name="Titel 1"/>
          <p:cNvSpPr txBox="1">
            <a:spLocks/>
          </p:cNvSpPr>
          <p:nvPr/>
        </p:nvSpPr>
        <p:spPr>
          <a:xfrm>
            <a:off x="590575" y="431388"/>
            <a:ext cx="8517929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100"/>
              </a:lnSpc>
              <a:spcBef>
                <a:spcPct val="0"/>
              </a:spcBef>
              <a:buNone/>
              <a:defRPr sz="2500" kern="1200">
                <a:solidFill>
                  <a:srgbClr val="F21C0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de-DE" b="1" dirty="0" smtClean="0"/>
              <a:t>Availability of LNG-Trucks &amp; Services</a:t>
            </a:r>
          </a:p>
        </p:txBody>
      </p:sp>
      <p:sp>
        <p:nvSpPr>
          <p:cNvPr id="35" name="Foliennummernplatzhalter 3"/>
          <p:cNvSpPr txBox="1">
            <a:spLocks noGrp="1"/>
          </p:cNvSpPr>
          <p:nvPr/>
        </p:nvSpPr>
        <p:spPr bwMode="auto">
          <a:xfrm>
            <a:off x="395536" y="6478860"/>
            <a:ext cx="173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rgbClr val="F21C0A"/>
              </a:buClr>
              <a:buFont typeface="Wingdings" pitchFamily="2" charset="2"/>
              <a:buChar char="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rgbClr val="F21C0A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800"/>
              </a:lnSpc>
              <a:buFontTx/>
              <a:buNone/>
            </a:pPr>
            <a:fld id="{7D219471-F9FE-48FB-B9DC-5E8C3DF6C864}" type="slidenum">
              <a:rPr lang="en-GB" altLang="de-DE" sz="1000" smtClean="0"/>
              <a:pPr eaLnBrk="1" hangingPunct="1">
                <a:lnSpc>
                  <a:spcPts val="800"/>
                </a:lnSpc>
                <a:buFontTx/>
                <a:buNone/>
              </a:pPr>
              <a:t>11</a:t>
            </a:fld>
            <a:endParaRPr lang="en-GB" altLang="de-DE" sz="1000" dirty="0"/>
          </a:p>
        </p:txBody>
      </p:sp>
      <p:sp>
        <p:nvSpPr>
          <p:cNvPr id="4" name="Textfeld 3"/>
          <p:cNvSpPr txBox="1"/>
          <p:nvPr/>
        </p:nvSpPr>
        <p:spPr>
          <a:xfrm>
            <a:off x="575905" y="1040988"/>
            <a:ext cx="8532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3200" indent="-203200">
              <a:lnSpc>
                <a:spcPts val="2400"/>
              </a:lnSpc>
            </a:pPr>
            <a:r>
              <a:rPr lang="en-GB" b="1" dirty="0" smtClean="0"/>
              <a:t>Vehicles available on the market today already</a:t>
            </a:r>
          </a:p>
          <a:p>
            <a:pPr marL="203200" indent="-203200">
              <a:lnSpc>
                <a:spcPts val="2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GB" dirty="0" smtClean="0"/>
              <a:t>Truck Volvo LNG (460 PS)</a:t>
            </a:r>
          </a:p>
          <a:p>
            <a:pPr marL="203200" indent="-203200">
              <a:lnSpc>
                <a:spcPts val="2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GB" dirty="0" smtClean="0"/>
              <a:t>Truck MB Economic  Daimler LNG (279 PS)</a:t>
            </a:r>
          </a:p>
          <a:p>
            <a:pPr marL="203200" indent="-203200">
              <a:lnSpc>
                <a:spcPts val="2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GB" dirty="0" smtClean="0"/>
              <a:t>Truck Iveco LNG (330 PS)</a:t>
            </a:r>
          </a:p>
          <a:p>
            <a:pPr marL="203200" indent="-203200">
              <a:lnSpc>
                <a:spcPts val="2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GB" dirty="0" smtClean="0"/>
              <a:t>Truck KAMAZ (300 PS)</a:t>
            </a:r>
          </a:p>
          <a:p>
            <a:pPr marL="203200" indent="-203200">
              <a:lnSpc>
                <a:spcPts val="2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GB" dirty="0" smtClean="0"/>
              <a:t>Truck Scania LNG (310 PS)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48" y="1401378"/>
            <a:ext cx="1165479" cy="66675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765" y="1401378"/>
            <a:ext cx="762192" cy="71137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278" y="2173460"/>
            <a:ext cx="1237897" cy="8955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82" y="2094678"/>
            <a:ext cx="739899" cy="928237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495" y="1644533"/>
            <a:ext cx="1428750" cy="314325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68574" y="3104964"/>
            <a:ext cx="30673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400"/>
              </a:lnSpc>
            </a:pPr>
            <a:r>
              <a:rPr lang="en-GB" b="1" dirty="0" smtClean="0">
                <a:solidFill>
                  <a:srgbClr val="000000"/>
                </a:solidFill>
              </a:rPr>
              <a:t>Open question: Services </a:t>
            </a:r>
            <a:endParaRPr lang="en-GB" b="1" dirty="0">
              <a:solidFill>
                <a:srgbClr val="000000"/>
              </a:solidFill>
            </a:endParaRPr>
          </a:p>
        </p:txBody>
      </p:sp>
      <p:grpSp>
        <p:nvGrpSpPr>
          <p:cNvPr id="21" name="Gruppieren 20"/>
          <p:cNvGrpSpPr/>
          <p:nvPr/>
        </p:nvGrpSpPr>
        <p:grpSpPr>
          <a:xfrm>
            <a:off x="1367644" y="3537012"/>
            <a:ext cx="7456224" cy="2031928"/>
            <a:chOff x="1655676" y="4077072"/>
            <a:chExt cx="7456224" cy="2031928"/>
          </a:xfrm>
        </p:grpSpPr>
        <p:sp>
          <p:nvSpPr>
            <p:cNvPr id="8" name="Nach links gekrümmter Pfeil 7"/>
            <p:cNvSpPr/>
            <p:nvPr/>
          </p:nvSpPr>
          <p:spPr>
            <a:xfrm>
              <a:off x="6120172" y="4185649"/>
              <a:ext cx="781087" cy="1079555"/>
            </a:xfrm>
            <a:prstGeom prst="curvedLeftArrow">
              <a:avLst/>
            </a:prstGeom>
            <a:solidFill>
              <a:srgbClr val="BCBCBC"/>
            </a:solidFill>
            <a:ln>
              <a:solidFill>
                <a:srgbClr val="F21C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2" name="Nach links gekrümmter Pfeil 11"/>
            <p:cNvSpPr/>
            <p:nvPr/>
          </p:nvSpPr>
          <p:spPr>
            <a:xfrm flipH="1">
              <a:off x="1655676" y="4995552"/>
              <a:ext cx="676586" cy="1097744"/>
            </a:xfrm>
            <a:prstGeom prst="curvedLeftArrow">
              <a:avLst/>
            </a:prstGeom>
            <a:solidFill>
              <a:srgbClr val="BCBCBC"/>
            </a:solidFill>
            <a:ln>
              <a:solidFill>
                <a:srgbClr val="F21C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" name="Rechteck 1"/>
            <p:cNvSpPr/>
            <p:nvPr/>
          </p:nvSpPr>
          <p:spPr>
            <a:xfrm>
              <a:off x="2735797" y="5733256"/>
              <a:ext cx="2988332" cy="37574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>
                <a:lnSpc>
                  <a:spcPts val="2400"/>
                </a:lnSpc>
                <a:buClr>
                  <a:srgbClr val="F21C0A"/>
                </a:buClr>
                <a:buSzPct val="100000"/>
              </a:pPr>
              <a:r>
                <a:rPr lang="en-GB" dirty="0" smtClean="0">
                  <a:solidFill>
                    <a:schemeClr val="bg1"/>
                  </a:solidFill>
                </a:rPr>
                <a:t>Services available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7" name="Rechteck 6"/>
            <p:cNvSpPr/>
            <p:nvPr/>
          </p:nvSpPr>
          <p:spPr>
            <a:xfrm>
              <a:off x="2736341" y="4077072"/>
              <a:ext cx="2987787" cy="37574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>
                <a:lnSpc>
                  <a:spcPts val="2400"/>
                </a:lnSpc>
                <a:buClr>
                  <a:srgbClr val="F21C0A"/>
                </a:buClr>
                <a:buSzPct val="100000"/>
              </a:pPr>
              <a:r>
                <a:rPr lang="en-GB" dirty="0" smtClean="0">
                  <a:solidFill>
                    <a:schemeClr val="bg1"/>
                  </a:solidFill>
                </a:rPr>
                <a:t>Workshops missing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7588173" y="4113076"/>
              <a:ext cx="8002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0000"/>
                  </a:solidFill>
                </a:rPr>
                <a:t>Today</a:t>
              </a:r>
              <a:endParaRPr lang="en-GB" dirty="0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7414058" y="4895872"/>
              <a:ext cx="1197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0000"/>
                  </a:solidFill>
                </a:rPr>
                <a:t>Tomorrow</a:t>
              </a:r>
              <a:endParaRPr lang="en-GB" dirty="0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6917965" y="5723964"/>
              <a:ext cx="21939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0000"/>
                  </a:solidFill>
                </a:rPr>
                <a:t>Day after Tomorrow</a:t>
              </a:r>
              <a:endParaRPr lang="en-GB" dirty="0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2735796" y="4761148"/>
              <a:ext cx="2988332" cy="64633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Development of the market within the project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Rechteck 21"/>
          <p:cNvSpPr/>
          <p:nvPr/>
        </p:nvSpPr>
        <p:spPr>
          <a:xfrm>
            <a:off x="568574" y="5873206"/>
            <a:ext cx="45074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400"/>
              </a:lnSpc>
            </a:pPr>
            <a:r>
              <a:rPr lang="en-GB" b="1" dirty="0" smtClean="0">
                <a:solidFill>
                  <a:srgbClr val="000000"/>
                </a:solidFill>
              </a:rPr>
              <a:t>Open question: Second Hand Market 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2447764" y="6341258"/>
            <a:ext cx="4464496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b="1" dirty="0" smtClean="0"/>
              <a:t>AS for diesel trucks ?Eastern Europe?</a:t>
            </a:r>
          </a:p>
        </p:txBody>
      </p:sp>
    </p:spTree>
    <p:extLst>
      <p:ext uri="{BB962C8B-B14F-4D97-AF65-F5344CB8AC3E}">
        <p14:creationId xmlns:p14="http://schemas.microsoft.com/office/powerpoint/2010/main" val="165292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Bildergebnis für Vernadsky Non Governmental Found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3" name="Titel 1"/>
          <p:cNvSpPr txBox="1">
            <a:spLocks/>
          </p:cNvSpPr>
          <p:nvPr/>
        </p:nvSpPr>
        <p:spPr>
          <a:xfrm>
            <a:off x="584491" y="431388"/>
            <a:ext cx="8559509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100"/>
              </a:lnSpc>
              <a:spcBef>
                <a:spcPct val="0"/>
              </a:spcBef>
              <a:buNone/>
              <a:defRPr sz="2500" kern="1200">
                <a:solidFill>
                  <a:srgbClr val="F21C0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de-DE" b="1" dirty="0" smtClean="0"/>
              <a:t>Availability of LNG-Busses</a:t>
            </a:r>
          </a:p>
        </p:txBody>
      </p:sp>
      <p:sp>
        <p:nvSpPr>
          <p:cNvPr id="35" name="Foliennummernplatzhalter 3"/>
          <p:cNvSpPr txBox="1">
            <a:spLocks noGrp="1"/>
          </p:cNvSpPr>
          <p:nvPr/>
        </p:nvSpPr>
        <p:spPr bwMode="auto">
          <a:xfrm>
            <a:off x="395536" y="6478860"/>
            <a:ext cx="173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rgbClr val="F21C0A"/>
              </a:buClr>
              <a:buFont typeface="Wingdings" pitchFamily="2" charset="2"/>
              <a:buChar char="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rgbClr val="F21C0A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800"/>
              </a:lnSpc>
              <a:buFontTx/>
              <a:buNone/>
            </a:pPr>
            <a:fld id="{7D219471-F9FE-48FB-B9DC-5E8C3DF6C864}" type="slidenum">
              <a:rPr lang="en-GB" altLang="de-DE" sz="1000" smtClean="0"/>
              <a:pPr eaLnBrk="1" hangingPunct="1">
                <a:lnSpc>
                  <a:spcPts val="800"/>
                </a:lnSpc>
                <a:buFontTx/>
                <a:buNone/>
              </a:pPr>
              <a:t>12</a:t>
            </a:fld>
            <a:endParaRPr lang="en-GB" altLang="de-DE" sz="1000" dirty="0"/>
          </a:p>
        </p:txBody>
      </p:sp>
      <p:sp>
        <p:nvSpPr>
          <p:cNvPr id="4" name="Textfeld 3"/>
          <p:cNvSpPr txBox="1"/>
          <p:nvPr/>
        </p:nvSpPr>
        <p:spPr>
          <a:xfrm>
            <a:off x="589718" y="1556792"/>
            <a:ext cx="84249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Clr>
                <a:srgbClr val="F21C0A"/>
              </a:buClr>
              <a:buSzPct val="100000"/>
            </a:pPr>
            <a:r>
              <a:rPr lang="en-GB" dirty="0" smtClean="0"/>
              <a:t>SOLBUS currently the only LNG-Bus from factory production</a:t>
            </a:r>
          </a:p>
          <a:p>
            <a:pPr marL="203200" indent="-203200">
              <a:lnSpc>
                <a:spcPts val="2400"/>
              </a:lnSpc>
              <a:buClr>
                <a:srgbClr val="F21C0A"/>
              </a:buClr>
              <a:buSzPct val="100000"/>
            </a:pPr>
            <a:endParaRPr lang="en-GB" dirty="0" smtClean="0"/>
          </a:p>
          <a:p>
            <a:pPr marL="406400" lvl="1" indent="-203200">
              <a:lnSpc>
                <a:spcPts val="2400"/>
              </a:lnSpc>
              <a:buClr>
                <a:srgbClr val="F21C0A"/>
              </a:buClr>
              <a:buSzPct val="100000"/>
            </a:pPr>
            <a:r>
              <a:rPr lang="en-GB" dirty="0" smtClean="0"/>
              <a:t>    Bus </a:t>
            </a:r>
            <a:r>
              <a:rPr lang="en-GB" dirty="0" err="1" smtClean="0"/>
              <a:t>Solbus</a:t>
            </a:r>
            <a:r>
              <a:rPr lang="en-GB" dirty="0" smtClean="0"/>
              <a:t> </a:t>
            </a:r>
            <a:r>
              <a:rPr lang="en-GB" dirty="0" err="1" smtClean="0"/>
              <a:t>Solcity</a:t>
            </a:r>
            <a:r>
              <a:rPr lang="en-GB" dirty="0" smtClean="0"/>
              <a:t> LNG (320 PS) </a:t>
            </a:r>
          </a:p>
          <a:p>
            <a:pPr marL="406400" lvl="1" indent="-203200">
              <a:lnSpc>
                <a:spcPts val="2400"/>
              </a:lnSpc>
              <a:buClr>
                <a:srgbClr val="F21C0A"/>
              </a:buClr>
              <a:buSzPct val="100000"/>
            </a:pPr>
            <a:endParaRPr lang="en-GB" dirty="0" smtClean="0"/>
          </a:p>
          <a:p>
            <a:pPr marL="406400" lvl="1" indent="-203200">
              <a:lnSpc>
                <a:spcPts val="2400"/>
              </a:lnSpc>
              <a:buClr>
                <a:srgbClr val="F21C0A"/>
              </a:buClr>
              <a:buSzPct val="100000"/>
            </a:pPr>
            <a:endParaRPr lang="en-GB" dirty="0" smtClean="0"/>
          </a:p>
          <a:p>
            <a:pPr marL="406400" lvl="1" indent="-203200">
              <a:lnSpc>
                <a:spcPts val="2400"/>
              </a:lnSpc>
              <a:buClr>
                <a:srgbClr val="F21C0A"/>
              </a:buClr>
              <a:buSzPct val="100000"/>
            </a:pPr>
            <a:endParaRPr lang="en-GB" dirty="0" smtClean="0"/>
          </a:p>
          <a:p>
            <a:pPr marL="406400" lvl="1" indent="-203200">
              <a:lnSpc>
                <a:spcPts val="2400"/>
              </a:lnSpc>
              <a:buClr>
                <a:srgbClr val="F21C0A"/>
              </a:buClr>
              <a:buSzPct val="100000"/>
            </a:pPr>
            <a:endParaRPr lang="en-GB" dirty="0" smtClean="0"/>
          </a:p>
          <a:p>
            <a:pPr marL="406400" lvl="1" indent="-203200">
              <a:lnSpc>
                <a:spcPts val="2400"/>
              </a:lnSpc>
              <a:buClr>
                <a:srgbClr val="F21C0A"/>
              </a:buClr>
              <a:buSzPct val="100000"/>
            </a:pPr>
            <a:endParaRPr lang="en-GB" dirty="0" smtClean="0"/>
          </a:p>
          <a:p>
            <a:pPr marL="406400" lvl="1" indent="-203200">
              <a:lnSpc>
                <a:spcPts val="2400"/>
              </a:lnSpc>
              <a:buClr>
                <a:srgbClr val="F21C0A"/>
              </a:buClr>
              <a:buSzPct val="100000"/>
            </a:pPr>
            <a:endParaRPr lang="en-GB" dirty="0" smtClean="0"/>
          </a:p>
          <a:p>
            <a:pPr marL="406400" lvl="1" indent="-203200">
              <a:lnSpc>
                <a:spcPts val="2400"/>
              </a:lnSpc>
              <a:buClr>
                <a:srgbClr val="F21C0A"/>
              </a:buClr>
              <a:buSzPct val="100000"/>
            </a:pPr>
            <a:endParaRPr lang="en-GB" dirty="0" smtClean="0"/>
          </a:p>
          <a:p>
            <a:pPr marL="406400" lvl="1" indent="-203200">
              <a:lnSpc>
                <a:spcPts val="2400"/>
              </a:lnSpc>
              <a:buClr>
                <a:srgbClr val="F21C0A"/>
              </a:buClr>
              <a:buSzPct val="100000"/>
            </a:pPr>
            <a:endParaRPr lang="en-GB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92" y="2060848"/>
            <a:ext cx="1476164" cy="432048"/>
          </a:xfrm>
          <a:prstGeom prst="rect">
            <a:avLst/>
          </a:prstGeom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107706"/>
              </p:ext>
            </p:extLst>
          </p:nvPr>
        </p:nvGraphicFramePr>
        <p:xfrm>
          <a:off x="1465519" y="2744924"/>
          <a:ext cx="6096000" cy="1985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66894">
                <a:tc gridSpan="2"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Example</a:t>
                      </a:r>
                      <a:r>
                        <a:rPr lang="en-GB" baseline="0" noProof="0" dirty="0" smtClean="0"/>
                        <a:t> of current</a:t>
                      </a:r>
                      <a:r>
                        <a:rPr lang="en-GB" noProof="0" dirty="0" smtClean="0"/>
                        <a:t> LNG-Bus</a:t>
                      </a:r>
                      <a:r>
                        <a:rPr lang="en-GB" baseline="0" noProof="0" dirty="0" smtClean="0"/>
                        <a:t> </a:t>
                      </a:r>
                      <a:r>
                        <a:rPr lang="en-GB" noProof="0" dirty="0" smtClean="0"/>
                        <a:t>Projects</a:t>
                      </a:r>
                      <a:endParaRPr lang="en-GB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66894">
                <a:tc>
                  <a:txBody>
                    <a:bodyPr/>
                    <a:lstStyle/>
                    <a:p>
                      <a:r>
                        <a:rPr lang="en-GB" sz="14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Reola</a:t>
                      </a:r>
                      <a:r>
                        <a:rPr lang="en-GB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Gaas</a:t>
                      </a:r>
                      <a:r>
                        <a:rPr lang="en-GB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n-GB" sz="14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Tallin</a:t>
                      </a:r>
                      <a:endParaRPr lang="en-GB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Bus</a:t>
                      </a:r>
                      <a:endParaRPr lang="en-GB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6894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Municipal bus park in Warsaw 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 LNG Busses in operation</a:t>
                      </a:r>
                      <a:endParaRPr lang="en-GB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6894">
                <a:tc>
                  <a:txBody>
                    <a:bodyPr/>
                    <a:lstStyle/>
                    <a:p>
                      <a:r>
                        <a:rPr lang="en-GB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City lines in Polish Olsztyn </a:t>
                      </a:r>
                      <a:endParaRPr lang="en-GB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LNG</a:t>
                      </a:r>
                      <a:r>
                        <a:rPr lang="en-GB" sz="14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Solcity</a:t>
                      </a:r>
                      <a:r>
                        <a:rPr lang="en-GB" sz="14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Busses </a:t>
                      </a:r>
                      <a:r>
                        <a:rPr lang="en-GB" sz="1400" kern="1200" baseline="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operation</a:t>
                      </a:r>
                      <a:endParaRPr lang="en-GB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12646">
                <a:tc>
                  <a:txBody>
                    <a:bodyPr/>
                    <a:lstStyle/>
                    <a:p>
                      <a:r>
                        <a:rPr lang="en-GB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 phase in Slovakia and Hungary</a:t>
                      </a:r>
                      <a:endParaRPr lang="en-GB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Different Slovakian bus operators </a:t>
                      </a:r>
                    </a:p>
                    <a:p>
                      <a:r>
                        <a:rPr lang="en-GB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tested in the daily operation</a:t>
                      </a:r>
                      <a:endParaRPr lang="en-GB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Eingekerbter Richtungspfeil 8"/>
          <p:cNvSpPr/>
          <p:nvPr/>
        </p:nvSpPr>
        <p:spPr>
          <a:xfrm>
            <a:off x="727531" y="2197114"/>
            <a:ext cx="259039" cy="266182"/>
          </a:xfrm>
          <a:prstGeom prst="chevron">
            <a:avLst/>
          </a:prstGeom>
          <a:solidFill>
            <a:schemeClr val="accent2"/>
          </a:solidFill>
          <a:ln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12" name="Eingekerbter Richtungspfeil 11"/>
          <p:cNvSpPr/>
          <p:nvPr/>
        </p:nvSpPr>
        <p:spPr>
          <a:xfrm>
            <a:off x="719572" y="6097756"/>
            <a:ext cx="259039" cy="266182"/>
          </a:xfrm>
          <a:prstGeom prst="chevron">
            <a:avLst/>
          </a:prstGeom>
          <a:solidFill>
            <a:schemeClr val="accent2"/>
          </a:solidFill>
          <a:ln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115616" y="6017222"/>
            <a:ext cx="53992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400"/>
              </a:lnSpc>
              <a:buClr>
                <a:srgbClr val="F21C0A"/>
              </a:buClr>
              <a:buSzPct val="100000"/>
            </a:pPr>
            <a:r>
              <a:rPr lang="en-GB" dirty="0" smtClean="0">
                <a:solidFill>
                  <a:srgbClr val="000000"/>
                </a:solidFill>
              </a:rPr>
              <a:t>Additional costs of about 30.000 – 35.000 €,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899592" y="5261138"/>
            <a:ext cx="5281588" cy="375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400"/>
              </a:lnSpc>
              <a:buClr>
                <a:srgbClr val="F21C0A"/>
              </a:buClr>
              <a:buSzPct val="100000"/>
            </a:pPr>
            <a:r>
              <a:rPr lang="en-GB" dirty="0" smtClean="0">
                <a:solidFill>
                  <a:srgbClr val="000000"/>
                </a:solidFill>
              </a:rPr>
              <a:t>Retrofitting of existing busses to LNG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3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4" descr="Bildergebnis für azerkim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 altLang="de-DE"/>
          </a:p>
        </p:txBody>
      </p:sp>
      <p:sp>
        <p:nvSpPr>
          <p:cNvPr id="19460" name="AutoShape 6" descr="Bildergebnis für azerkimy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 altLang="de-DE"/>
          </a:p>
        </p:txBody>
      </p:sp>
      <p:sp>
        <p:nvSpPr>
          <p:cNvPr id="6" name="Textfeld 5"/>
          <p:cNvSpPr txBox="1"/>
          <p:nvPr/>
        </p:nvSpPr>
        <p:spPr>
          <a:xfrm>
            <a:off x="976313" y="5249863"/>
            <a:ext cx="7154862" cy="476250"/>
          </a:xfrm>
          <a:prstGeom prst="rect">
            <a:avLst/>
          </a:prstGeom>
          <a:solidFill>
            <a:schemeClr val="bg2">
              <a:lumMod val="6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en-GB" sz="2800" b="1" dirty="0">
                <a:solidFill>
                  <a:schemeClr val="bg1"/>
                </a:solidFill>
              </a:rPr>
              <a:t> Thank you very much for your attention </a:t>
            </a:r>
          </a:p>
        </p:txBody>
      </p:sp>
      <p:pic>
        <p:nvPicPr>
          <p:cNvPr id="19462" name="Picture 2" descr="C:\DATA\PROJEKTE\Marketing\Präsentationen\Bilder\Fragezeich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8925" y="1160463"/>
            <a:ext cx="3497263" cy="3497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oliennummernplatzhalter 3"/>
          <p:cNvSpPr txBox="1">
            <a:spLocks noGrp="1"/>
          </p:cNvSpPr>
          <p:nvPr/>
        </p:nvSpPr>
        <p:spPr bwMode="auto">
          <a:xfrm>
            <a:off x="395536" y="6478860"/>
            <a:ext cx="173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rgbClr val="F21C0A"/>
              </a:buClr>
              <a:buFont typeface="Wingdings" pitchFamily="2" charset="2"/>
              <a:buChar char="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rgbClr val="F21C0A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800"/>
              </a:lnSpc>
              <a:buFontTx/>
              <a:buNone/>
            </a:pPr>
            <a:fld id="{7D219471-F9FE-48FB-B9DC-5E8C3DF6C864}" type="slidenum">
              <a:rPr lang="en-GB" altLang="de-DE" sz="1000" smtClean="0"/>
              <a:pPr eaLnBrk="1" hangingPunct="1">
                <a:lnSpc>
                  <a:spcPts val="800"/>
                </a:lnSpc>
                <a:buFontTx/>
                <a:buNone/>
              </a:pPr>
              <a:t>13</a:t>
            </a:fld>
            <a:endParaRPr lang="en-GB" altLang="de-DE" sz="1000" dirty="0"/>
          </a:p>
        </p:txBody>
      </p:sp>
    </p:spTree>
    <p:extLst>
      <p:ext uri="{BB962C8B-B14F-4D97-AF65-F5344CB8AC3E}">
        <p14:creationId xmlns:p14="http://schemas.microsoft.com/office/powerpoint/2010/main" val="413615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" y="961902"/>
            <a:ext cx="4906900" cy="455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359" y="961901"/>
            <a:ext cx="4581641" cy="349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58800" y="5613400"/>
            <a:ext cx="5345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3200" indent="-203200">
              <a:lnSpc>
                <a:spcPts val="2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GB" dirty="0" smtClean="0"/>
              <a:t>LNG Blue Corridor Project of EU</a:t>
            </a:r>
          </a:p>
          <a:p>
            <a:pPr marL="203200" indent="-203200">
              <a:lnSpc>
                <a:spcPts val="2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GB" dirty="0" smtClean="0"/>
              <a:t>Our focus on LNG-filling stations along Blue Corridors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359" y="4461186"/>
            <a:ext cx="4581642" cy="105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584491" y="431388"/>
            <a:ext cx="8559509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100"/>
              </a:lnSpc>
              <a:spcBef>
                <a:spcPct val="0"/>
              </a:spcBef>
              <a:buNone/>
              <a:defRPr sz="2500" kern="1200">
                <a:solidFill>
                  <a:srgbClr val="F21C0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TEN-T Corridors Baltic</a:t>
            </a:r>
          </a:p>
          <a:p>
            <a:endParaRPr lang="en-GB" altLang="de-DE" b="1" dirty="0" smtClean="0"/>
          </a:p>
        </p:txBody>
      </p:sp>
      <p:sp>
        <p:nvSpPr>
          <p:cNvPr id="11" name="Foliennummernplatzhalter 3"/>
          <p:cNvSpPr txBox="1">
            <a:spLocks noGrp="1"/>
          </p:cNvSpPr>
          <p:nvPr/>
        </p:nvSpPr>
        <p:spPr bwMode="auto">
          <a:xfrm>
            <a:off x="395536" y="6478860"/>
            <a:ext cx="173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rgbClr val="F21C0A"/>
              </a:buClr>
              <a:buFont typeface="Wingdings" pitchFamily="2" charset="2"/>
              <a:buChar char="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rgbClr val="F21C0A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800"/>
              </a:lnSpc>
              <a:buFontTx/>
              <a:buNone/>
            </a:pPr>
            <a:fld id="{7D219471-F9FE-48FB-B9DC-5E8C3DF6C864}" type="slidenum">
              <a:rPr lang="en-GB" altLang="de-DE" sz="1000" smtClean="0"/>
              <a:pPr eaLnBrk="1" hangingPunct="1">
                <a:lnSpc>
                  <a:spcPts val="800"/>
                </a:lnSpc>
                <a:buFontTx/>
                <a:buNone/>
              </a:pPr>
              <a:t>2</a:t>
            </a:fld>
            <a:endParaRPr lang="en-GB" altLang="de-DE" sz="1000" dirty="0"/>
          </a:p>
        </p:txBody>
      </p:sp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164288" y="85712"/>
            <a:ext cx="1859020" cy="88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B4B4B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77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 txBox="1">
            <a:spLocks noChangeArrowheads="1"/>
          </p:cNvSpPr>
          <p:nvPr/>
        </p:nvSpPr>
        <p:spPr bwMode="gray">
          <a:xfrm>
            <a:off x="614363" y="404813"/>
            <a:ext cx="7942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buClr>
                <a:srgbClr val="F21C0A"/>
              </a:buClr>
              <a:buFont typeface="Wingdings" pitchFamily="2" charset="2"/>
              <a:buChar char="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buClr>
                <a:srgbClr val="F21C0A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de-DE" sz="2400" b="1" dirty="0">
                <a:solidFill>
                  <a:schemeClr val="accent2"/>
                </a:solidFill>
                <a:latin typeface="Polo" pitchFamily="2" charset="0"/>
              </a:rPr>
              <a:t>E.ON Infrastructure </a:t>
            </a:r>
            <a:r>
              <a:rPr lang="en-GB" altLang="de-DE" sz="2400" b="1" dirty="0" smtClean="0">
                <a:solidFill>
                  <a:schemeClr val="accent2"/>
                </a:solidFill>
                <a:latin typeface="Polo" pitchFamily="2" charset="0"/>
              </a:rPr>
              <a:t>(CNG-Filling </a:t>
            </a:r>
            <a:r>
              <a:rPr lang="en-GB" altLang="de-DE" sz="2400" b="1" dirty="0">
                <a:solidFill>
                  <a:schemeClr val="accent2"/>
                </a:solidFill>
                <a:latin typeface="Polo" pitchFamily="2" charset="0"/>
              </a:rPr>
              <a:t>Stations) in Europe</a:t>
            </a:r>
          </a:p>
        </p:txBody>
      </p:sp>
      <p:pic>
        <p:nvPicPr>
          <p:cNvPr id="9219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836613"/>
            <a:ext cx="4187825" cy="326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1500" y="728663"/>
            <a:ext cx="4533900" cy="572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365881"/>
              </p:ext>
            </p:extLst>
          </p:nvPr>
        </p:nvGraphicFramePr>
        <p:xfrm>
          <a:off x="4859338" y="4365625"/>
          <a:ext cx="4027488" cy="1285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030"/>
                <a:gridCol w="600466"/>
                <a:gridCol w="786806"/>
                <a:gridCol w="555690"/>
                <a:gridCol w="736287"/>
                <a:gridCol w="606209"/>
              </a:tblGrid>
              <a:tr h="457166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Germany</a:t>
                      </a:r>
                      <a:endParaRPr lang="en-GB" sz="1200" noProof="0" dirty="0"/>
                    </a:p>
                  </a:txBody>
                  <a:tcPr marL="91438" marR="91438" marT="45703" marB="45703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Sweden</a:t>
                      </a:r>
                      <a:endParaRPr lang="en-GB" sz="1200" noProof="0" dirty="0"/>
                    </a:p>
                  </a:txBody>
                  <a:tcPr marL="91438" marR="91438" marT="45703" marB="45703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 smtClean="0"/>
                        <a:t>Czech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 smtClean="0"/>
                        <a:t>Republic</a:t>
                      </a:r>
                      <a:endParaRPr lang="en-GB" sz="1200" noProof="0" dirty="0"/>
                    </a:p>
                  </a:txBody>
                  <a:tcPr marL="91438" marR="91438" marT="45703" marB="45703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</a:tr>
              <a:tr h="370698"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existing</a:t>
                      </a:r>
                      <a:endParaRPr lang="en-GB" sz="1200" noProof="0" dirty="0"/>
                    </a:p>
                  </a:txBody>
                  <a:tcPr marL="91438" marR="91438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2015</a:t>
                      </a:r>
                      <a:endParaRPr lang="en-GB" sz="1200" noProof="0" dirty="0"/>
                    </a:p>
                  </a:txBody>
                  <a:tcPr marL="91438" marR="91438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existing</a:t>
                      </a:r>
                      <a:endParaRPr lang="en-GB" sz="1200" noProof="0" dirty="0"/>
                    </a:p>
                  </a:txBody>
                  <a:tcPr marL="91438" marR="91438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2015</a:t>
                      </a:r>
                    </a:p>
                    <a:p>
                      <a:pPr algn="ctr"/>
                      <a:r>
                        <a:rPr lang="en-GB" sz="1200" noProof="0" dirty="0" smtClean="0"/>
                        <a:t>2016</a:t>
                      </a:r>
                      <a:endParaRPr lang="en-GB" sz="1200" noProof="0" dirty="0"/>
                    </a:p>
                  </a:txBody>
                  <a:tcPr marL="91438" marR="91438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existing</a:t>
                      </a:r>
                      <a:endParaRPr lang="en-GB" sz="1200" noProof="0" dirty="0"/>
                    </a:p>
                  </a:txBody>
                  <a:tcPr marL="91438" marR="91438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2015</a:t>
                      </a:r>
                    </a:p>
                    <a:p>
                      <a:pPr algn="ctr"/>
                      <a:r>
                        <a:rPr lang="en-GB" sz="1200" noProof="0" dirty="0" smtClean="0"/>
                        <a:t>2016</a:t>
                      </a:r>
                      <a:endParaRPr lang="en-GB" sz="1200" noProof="0" dirty="0"/>
                    </a:p>
                  </a:txBody>
                  <a:tcPr marL="91438" marR="91438" marT="45703" marB="45703"/>
                </a:tc>
              </a:tr>
              <a:tr h="370698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96</a:t>
                      </a:r>
                      <a:endParaRPr lang="de-DE" sz="1200" dirty="0"/>
                    </a:p>
                  </a:txBody>
                  <a:tcPr marL="91438" marR="91438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1</a:t>
                      </a:r>
                      <a:endParaRPr lang="de-DE" sz="1200" dirty="0"/>
                    </a:p>
                  </a:txBody>
                  <a:tcPr marL="91438" marR="91438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44</a:t>
                      </a:r>
                      <a:endParaRPr lang="de-DE" sz="1200" dirty="0"/>
                    </a:p>
                  </a:txBody>
                  <a:tcPr marL="91438" marR="91438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6</a:t>
                      </a:r>
                      <a:endParaRPr lang="de-DE" sz="1200" dirty="0"/>
                    </a:p>
                  </a:txBody>
                  <a:tcPr marL="91438" marR="91438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13</a:t>
                      </a:r>
                      <a:endParaRPr lang="de-DE" sz="1200" dirty="0"/>
                    </a:p>
                  </a:txBody>
                  <a:tcPr marL="91438" marR="91438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11</a:t>
                      </a:r>
                      <a:endParaRPr lang="de-DE" sz="1200" dirty="0"/>
                    </a:p>
                  </a:txBody>
                  <a:tcPr marL="91438" marR="91438" marT="45703" marB="45703"/>
                </a:tc>
              </a:tr>
            </a:tbl>
          </a:graphicData>
        </a:graphic>
      </p:graphicFrame>
      <p:sp>
        <p:nvSpPr>
          <p:cNvPr id="7" name="Foliennummernplatzhalter 3"/>
          <p:cNvSpPr txBox="1">
            <a:spLocks noGrp="1"/>
          </p:cNvSpPr>
          <p:nvPr/>
        </p:nvSpPr>
        <p:spPr bwMode="auto">
          <a:xfrm>
            <a:off x="395536" y="6478860"/>
            <a:ext cx="173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rgbClr val="F21C0A"/>
              </a:buClr>
              <a:buFont typeface="Wingdings" pitchFamily="2" charset="2"/>
              <a:buChar char="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rgbClr val="F21C0A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800"/>
              </a:lnSpc>
              <a:buFontTx/>
              <a:buNone/>
            </a:pPr>
            <a:fld id="{7D219471-F9FE-48FB-B9DC-5E8C3DF6C864}" type="slidenum">
              <a:rPr lang="en-GB" altLang="de-DE" sz="1000" smtClean="0"/>
              <a:pPr eaLnBrk="1" hangingPunct="1">
                <a:lnSpc>
                  <a:spcPts val="800"/>
                </a:lnSpc>
                <a:buFontTx/>
                <a:buNone/>
              </a:pPr>
              <a:t>3</a:t>
            </a:fld>
            <a:endParaRPr lang="en-GB" altLang="de-DE" sz="1000" dirty="0"/>
          </a:p>
        </p:txBody>
      </p:sp>
    </p:spTree>
    <p:extLst>
      <p:ext uri="{BB962C8B-B14F-4D97-AF65-F5344CB8AC3E}">
        <p14:creationId xmlns:p14="http://schemas.microsoft.com/office/powerpoint/2010/main" val="212103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2" descr="Bildergebnis für liqvis"/>
          <p:cNvSpPr>
            <a:spLocks noChangeAspect="1" noChangeArrowheads="1"/>
          </p:cNvSpPr>
          <p:nvPr/>
        </p:nvSpPr>
        <p:spPr bwMode="auto">
          <a:xfrm>
            <a:off x="4538663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buClr>
                <a:srgbClr val="F21C0A"/>
              </a:buClr>
              <a:buFont typeface="Wingdings" pitchFamily="2" charset="2"/>
              <a:buChar char="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buClr>
                <a:srgbClr val="F21C0A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de-DE" altLang="de-DE" sz="1800"/>
          </a:p>
        </p:txBody>
      </p:sp>
      <p:sp>
        <p:nvSpPr>
          <p:cNvPr id="16388" name="AutoShape 4" descr="Bildergebnis für liqvis"/>
          <p:cNvSpPr>
            <a:spLocks noChangeAspect="1" noChangeArrowheads="1"/>
          </p:cNvSpPr>
          <p:nvPr/>
        </p:nvSpPr>
        <p:spPr bwMode="auto">
          <a:xfrm>
            <a:off x="4691063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buClr>
                <a:srgbClr val="F21C0A"/>
              </a:buClr>
              <a:buFont typeface="Wingdings" pitchFamily="2" charset="2"/>
              <a:buChar char="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buClr>
                <a:srgbClr val="F21C0A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de-DE" altLang="de-DE" sz="1800"/>
          </a:p>
        </p:txBody>
      </p:sp>
      <p:sp>
        <p:nvSpPr>
          <p:cNvPr id="16389" name="AutoShape 6" descr="data:image/png;base64,iVBORw0KGgoAAAANSUhEUgAAAVEAAACVCAMAAADWpjlmAAAAwFBMVEX///8AAAAAjsEAir8AjMBZWVny8vJeXl6hoaEAib+KioqpqanX19c3NzcAh77S0tKvr68tmMbKysqQkJD5+fns7Ozg4ODl9folJSVQUFBEnslZsdSDg4OIx+A/Pz+x3Ox7ttbBwcF3d3fr9vqZmZkuLi5wcHAaGhpISEgQEBApKSm5ubnExMRUVFQXFxd+fn7T6vNgtNbG5PCs1+lAps6d0eWk0eV6vtuQw93Z7fWv0eRTp84vocvT5vCozeNYstSk9a/yAAAWUUlEQVR4nO1daWOiyBZVIChqXAG1oyZuqFldY5w4b/7/v3pVxXZvVYGAncl09HzpNLIebt29ilwuHTablAdcEY+xcjS/+x5+Fvaquv/ue/hRuFc0TVl+9138JDQ0RVHvxt99Gz8He0MhMHbffR8/BsuG4uIqpL8H463qEqquvvtWfgjePUIVTbn/7nv5EWj7Y55Q2rg6pb8Bey1gVDH63303PwBrBTCqNNbffT9/PhqQUEX9vI77M7EzFATjmjE5D+uGwqP93ff0Z2Ol8oReMyZn4b4qiKimXI1TdoyPmsCooh2/+7b+YHwIY54Zp/fvvq8/FgcZnzRyOnz3nYWwas/DJ4Jhs6L/W9fUK83hcPg8rFhpj7yTiiih9Gzj9FwO0ZTtYA7BHs9Rp6m0CvNO3sVi+uLURVKtCoDUlzbhHjbdUgTXrgj7152X6YJdcjof1ZM+McMmglBFqZ6bzu/mQ/RkO+gvYI+u9ByVVl5E94mTmyf4qyM7zwTuwW4Gbijine0Cf8VickEdbyVmyRPSz8RnkeMG3FJJtoMO7/xGskPlbSEhlGBeRpJYeQW/LWSXGsGjmUhGMmq+wbN5GEgHmQx9TkQRv2cap3MZtXpyOhk68BFNB/4kkSd7Cndgm6IYbd7KLzhJ9tBtFVKo7veQYO14Xjr/TEaHgxhCCd6APkWDusifidAEfx+xTRFH1CNGRVJK9zCg15TcAcWjxnnG6TxGi5GP5mMeGpQa3C5RpG/wd1e65Yw+x1zvKcEz4ySetuFyJmfWms9h1BzxzyPBa/iMUJ5vbeFKC/FnKaNYO/CXE88rAJkl7XPMB1DqQyLqInAGo+Yb/zhyDP0DetKtwYXgr2/uNimjgpFHkHoRCDsY0GsaE0gstuo5NafsjJrxTwbgu4o23NjiL1SUHCJjdHjiaqeEdIzyzH4NFHn8WiM5gQKyMypzQiNQc4+w4LCf806+zBWQMYr2k+CUcfpAY77hpUTbBtx8TkNEZkbLyQkNlCZ6CZz/ZEO6X7yNEkZrM3TqeWkyuUGbCvExMA7otYC6PjJOv7LnnrMyWpFa+cVjR7Y5X3APQmFTGV9nKPtNwih+k24QUYNvoxM/7FGeWf0VjJT2L6QMshdGszIKY1PvSZyhZem6ZdULM+FHlw4LOuacJ4bUqE+KhFGkvf24uQJPLCYAANYoPDJAhhmF+pqaOQeVkVFhzA9gbsQqPnI/L1yOoA6cotFpQjELBq7IqAldp9dAc0B9EpnOIRgjC6Tewd+OMouVHtkYteYcYyVeK/L2wz13HW5C/pMpkpeTMgo3DYKrNmVHS7BB5c8GcuXXGqA0e9dONkbRECUDXnAuiRRzitYdi3ALMsrwjLMgHZCYUX0UwJHcTADsOXHhJlKx2l3G6n02RrGinElzPpxicFUeVL/IKMOrDIJnOcHoLG2iuY8r9BxnSxTeVzNW7zMxygXWEUk0jlK2DQ17YJR1aFrCPO0JRpPmmnwcsIgKTifOoGRsLcvEKA4/hejHB9alLAyqQJMFshpDqCNqwWYJoziPlzgjyoDSoiygx8DhlJbNzc/CqAUT//mXSI/aRk/P8nModH0Jd0VqNJQNkVGcls4vWikE6aCdCt7f4bDPWMXLwihKZIopjxAoIzq3hE3hReBtgOKMhFEUJdDTPiXmFFuerWQPXC3J1mKShVH0ULOYk6N00isbzChbEoxZtBUoAwmjtpDjfokz7gAov6QpUgFco0aTapZYNAujKCsX5/1hTeo+OFSYgQYego0DYLBkF+I8N4rOMEE921wlkb+tmmCnWGRhFAWCsTEfcgpcSqBVK/gDFjIPE5zSVycySuT0dO5+jap1UTpyiQU5Qx9UFkahwRnEuoRoNLulowrY0vFfBxRcmEGRMlqTJmmmp/QpCjKjW8T358aiWRiFhV0ndryh1IibgEJJUk8DogoUJEbKKHZqwa3EJp02OC0aWe884Gx+eiHNwiiUEWnXRHgwjJE8ZwlqYVdsUZ7jFh4vZxQ7DCFmMX0l2IprMTV5nCiVeQTxyMIofIpI91482GtIQZ4C24Iq+cjSRTCaG4r5Qoa3yDvBubpfMSX5duO8hMkXyyg8vSejFmSDDVRU3ESWLopRiQ8V8wgU0Cop1Via3pE0b9P2Q2RhFBLgxNoDpEd9Iy5480OwAdc0IhnN5cryGvNIfiO4/hnfd8uV9tIKaRZGYXK0m9zW+0MSDntmraBDhe8hhtGcLe8P4ootLlDJQ9NOmJsNTpjE7ywgC6PIb481sEPZs1pg25QOcrhTDR0fxyjRvy0+8U2wkL1iPJBXp+LWI1K6KbN6WRhFUQvnWrd6JQD0xH6wiLIlT5jhDj5bPKPk5upirVmi2ceNdG77PXLzxRxVLLIwiiKhOd6dT2SEmAXiBxOnJewLcR0hpxglr8d2OLv/KI4a5BDh4pL8pLgala79MQujFVRC5sLQyO7HUOM2AQePOgpq8aBPwCi9HU5OhYC0DXPzmpqgTwwlTFJq0iyMIp+It656hKsI94P5VQtmUV85JZiI0ZyJkydC5xOaFpKs0R7FA9VUqedMOfwSegIuUonqRQSiA48vwv15HZiMUS53M+V+5GYuJYorcV00lSbNxCiKw4X6WUQPJDCw0Kl6gQLGh5ECo3qxFWASnhHlwPmOdKRFk7bbrjKb+2y1UNzgwOWfLGk8g5QDyLUswLmmvFERGYUhQxgM4BCKOwkUUE1NmERGQqpuU9ResjHKZX+6mImhjFFkc0qyPVDhyYXAKFbB4U0izY7PscuWQ0bm3kgROGXsKeHEcIo7YyTjfoTecoSuFVRlPKNhNcSCOS5cp8EdYsmLcUukSVPMF83Y9ySkKEfQibL5tifeLYpIdAi5VpFReL+hIkGdgthD3mStxUFNmiYFBe9QmpmL6M0TKOkU/CS6VXwRJhvxaTap9eKNtIxR6HuGvjzSIvhaKFzSUpTi1hkDJ8hot4VQYnIV1T8qo2QxL9xIpW/Aa3ZpGl5McoiMItfzxqVUx2dDXRFoFr2Rqshxh5IBiZP5SKVzYD0wUT3OKZrG8zOhAdGU7SY2iIiMWuiIwWRoNyd4QgCKQs3PbFqUYnmyvC9FHKOuvxLVh59k6o0HSdJSkjWSNKeIjJrytCgAihJwziNlsRhH90knOWVnVO9GHsjjVsywSYa9JGkk3E1kjSkEyjOsUNIp5cyvdabXkZ3RnC12jkdB7KGzxZ0kvcnC3XC9aBKg8YAGbupSMU5BJVUZZzCKvcBYiGlgvSDsJLk7CaMnFPgAqQ4USxqpJycis5Z0ssM5jOasU3OLAogjWhi9BcndyRjNSeaBB3hF1g3V3iNFtH04RDlVOMeSLBQ9i1HCy8mpti4WQhq4yR8pawWVMho3LxSnWj6SOOnjVeMYlYRGFaeETc9nMpprnpgO7kOMx7gp8tIpslJGudQXwAwnm1EaT41a22H8qRpRjKK+CS3ZunrnMkp8bokjxLBw4Mlr/HGc9yVtXpAzmrPkU1Ln3Eu5RxIWFUcSRrXIQskufV9ZnHFxGZU0MWBYdelJes/IHRfUJCdp0oRy1A5mXZzb91rm/VkootGljVhGx7CgkiwrUHq5iUKXjSET7PES0bJh2q3uI9CLs6nzxB7v6XbgQ8h9mg68WEFapZ6HO3D9jObwBbpRr3OBz9wSWerI8lsso7k9UsX/6kqFVrNcnJR6vdKkWI/tKf19V3wqThynMHdGk7KgU3IcGTHe5IMWw2gbJvUuYY1309QtU24wDmjQf0Sf4yFORrn3cubt/tm4l3r3kqSclNGxL9MwM3DhC5LDjvogc7RWRD9fxuj4MzDsMHt13gomfzjaqALq0bNWVDHjIWN0Zaj+Qtmora9xwavo9pGIeoN9p2qaQKmE0b0Rep8mDGUveKlnExbs1MAuvTc04lZiU/YgfJ+JWaNAZcLZohe85OsaGZQw63RPhJTLIhFG8Ya9qsFGXJQmTVrv/3n4AIKFQnpqu3EjE88oHfLwawMkBADnutQvO6AUBw7p2TfDIKUco31VU3GdDqrki/1GzgFaem6iPBnFWhVwuEeMEkL5AGsMl4JsXOgH3KBYCc1j9w0VSmkfMtqnkRFPGnRt1b++7q7/yzjGBjoHIqVq4AdBRneqLAUAE8/aZQ57WA6RrS+2bBDmfKIBo31NGPIUsElaU77utv/D2JyqLx0Ipb7shozeE69JNu8eTSSvXuR3HR6A4pMn7yml3i8Bo+Q9qJ9SfxPO3vmmL2PpvUJQiRvdxK0SlsvZNwUGOPfYrtNay7zubqrcFLxTVBx5ahoDeZBV+T7LQEp9RolbZUSs4Qyd/MiC1dfCGoRlyVn8OhFheSSshg79st4tY7IZ9KI9SwpWIuC6zJENS+0tcTzpCO6rbCBvDE2N7MADMa32PdkSax4y2pHPLAxAGB31CFqB9NEGvEKpWCp45SXaZu/2ijRf4xedcPE3DJgiBymllDpKhFEiqxsiodGzakErhZbo620W9IErtZi5nqYt+d6Cjb57YVsSRnU7cmmDGr8WKSFw6h5d7jCZbAYSXJslYfQdMhr9/OZRpfQwGV0ShypmmjLyn+LzT86gbDuPnce514Jtlgez186c3v5k8EbJm9zQ523eFsg/ujOdzR6ZwjOdQfONzj/SJ9PZ62PXe1DbmXY6ty27ixit3DzOHgd0y3Awd6ktD/zlI2r85NJBfuHT1mQty838tOvOMEvGKFwZI65dafxJAtLDjjC6bGjVVdyke5AkVf8Xe/Fpfu51vbAHDKrzE9Y+p7PlsmgV0qHl4ZrfzUG0m9nNd6hwBQ3gE48BV//dQkb9Lj5yCd3r+yCn9VuqeUaHsPOsRdvtm/n5sMOaKJIxCnpptW2c1htTKd0T893Q1DhCUZX5RJGZmoBCxW4W2Fw1uh77yLabL6zhmM3qqrnd5JQIa5bvlG17SP6pUUbztxOTvoIJOaLLJhpUZux/dVr4BYySc1fYSR3aIMDaKGphixLPaAv+314Qepv5gT5hW5MxegRDND7EMe8U43+K8ZdxgiYTZF5OfEj81m+/L1H+hj4RIyqfDn34CVt79ZnO8HI8hUcMuUMZpX3zxfyr69h0qTkuuNO72bQjyKhr7HtUuJv0ddBZckF/CmF0MJ/PBy8eV2+wN1d/yfcooxa5QFfP1TpJGFWAQD3QDcs+w32AdfvA0F5uNWJ0DG279LYcluFeO3YUVRsmEvsTjHqLfusDcusFf6KFRYW0Sbm8zU+JcPQIh9atb7SpPiCMTtjYf/N5WTybQefHEDHadS9BTlDyzmKCWY2c90TGCVgIgoyBN3Ijt3bueUFOXknNKEvf/1VVORge/HK8Fmwx+D2ZIQJR04kPj9wGPV7F/I0ZzBcxbwi/RBaf9Hy3mC/pXSJdz695r2+E/GObTL+iddzqlWACDfRHO4FabFGuWlTWJvnHwGWgeqVcLhfLnsUvwUl85EQtl1E6WuzUjGoeo+EGAMKXFmym/wEI9ncX1QRl+5OM+o9bJk8ayJhZoC2fJfKo+aKdn9fo2mtoRcthTmS03Azaaq0XyKj/Z5Ey2qSv4wYYH957mkA9WqG35DJqdvKF2mNaGWX68S+l4eNXgM+7FYGnc4/071X4YyMEC6xWKUa9P3m6R6z51G+6JoqwRcdud5Bv6t1Xh45tIh9DU6cwTT3nyWgn3wq32UFEY3cgo14/rumw05NhUXOVacAoskyVBZjQXcjPKlT9UB7Ju3CmSRiFhvmBbhi3A3C7+uviCk5WeAQdTKn0qDdbxX4lHLbyU1dchmyGAF0+lbiBE0/HzYN17Yt1j9HQjAyLZTP36nPRQnrU+8JAzR0CxXynByfBC/6oEx5cZsGSx6i7GkI6RrWH2D2JH6qSvRvqiUgona1nC4PS1cNt+p2vAnOkH10T9cb6Ogm9bDTXPUdxQv/1GG16CxQNmWs08RTxE+c9Me+ceK5sRQKLKmKwwiVk1C6WmYAv2El14nJ0rJBRthpCAkbB48dPllsTNfmxU437Oy/GjwL0R084ZCwl4bBJVtSQUypGrRf/wxU28zKZG0BBhKfz9jZl82Y9RlkMPuoN3FyGTvfotZjTj/zR/IheYuH2T47wHHjC6IIg/1hjMkm2VOgJbgv03liXrc8oe7dJPHxoRmI8/A2NlFgUOt7GS+kYtOid9PD9TmTXM/LmGXmLgJpTJpwFTz2a3vxL6t2Yc8//8aYouDPCdW+uQ2kapkcW/iVmnmA+4ek40HtyGQ0/C+gwJdTMLzy16yTKPUHDHDOJaVPVNDKC3UwJoTRmpiLsRTXio1BqgZpvzqjoOzN62XHegjFZY3/ZwUqUdstxSi7bw7I3VvXiyOkFKVBrMhoV9dywHoxk+mezN+oFDmgdf/tDr7ugTbx23RNtqzVyRhPPB7DqT75X9iT5bqYAmCkxIml6p0sRjP1sHm3MjW692yXPlNyeWEvwC+CZ/C8EyuZFjdGN6hJKGHWd+C3xQqM6oaGpP5HN+wZG7djVtH8HUMY5olPpPTDafg6fTi2J6BQz4QlPfGmoE70c4ldhxK889tuBO0qkxn5HuXZ1WVBnYh8gkFKKuqhOVEVi08tfg0otQanoPDyc6lTaG96Qz8FaaPuoyueBfcQ1VFwE4DQkWaVtT8L4oFwE6vWs6CzqUizzF1ldRh0Q4sSuPXGbwnQH7CkZNzStKgjhGlr6y+yAQJPDBGu/J5ESiONR3xMtOgt6ArX0n17I8Eeij6QKG+c97b4Dm3C3I6FU494BWkn/UjvJ2qh5HhJkrgyuWYzrH13TbhMkpWghiWyfb/nzYaKFcGAkSn7wvmPrg+9xppTC6Q94cY2HL73v/zA2qHk++MLa+M4Qgp4HlWtlWhK/tLoPLBdagzg6qP3pGKPF3YJQ/E4VbT+RUS4/R1v7gtWe0yxT/qOBiFC8xcj6VUkH84Oq/cNtWmtBY/kanua8b1z/4UAz4xXNy7tvq2J+STbn7l1RXRnlvoGVcpXsn4V39PUgzyEa70Uhk860vfdME1qgKPVK7j8LWLqUauSSBXGzwfvoHGr677b8KKBlSohBipKvmBUL+uhbg/GlqEsAHrFRC2vErKqxq2IRvcisE8QSfXJFkWWVcnGM9tHHr76rufk/hQ1mVKvuJQtwRDE6/gdL6HXMU6zwd5YV406MyiMYXW45Ab+OeQru4wKEFtE+jT+NqpCUHu8UlTsyvpPkYiCoUuK5c4PX/Hh44FfaWW8N/rCrEvWw5kSNcrM/Qc5hJbyHTF8O/aHYKAI7RnW/jlxUcLxeGSp/SMKvkVwIOKfSU6efO6mgtvufvAKlSLhQ5qVgJzJEXCG12tivD+3A3Izbh/t9o2poIv9a44IzTlJsJCwxVg3l+EnMEsHDw+dRMSTSSQX66ogKWAuWxidVUzV3/gL5I2If9XglVMRS8IaSQjPk88MvHuM7if1OQqi2vzr2Edg05FoyFurVJsVgeSdxo+L5rK6uIz4W97/SDH1N/byapFMYvzcSyqmmVRubqwZNgPHulxLlJkHxVI7XKCkpxpuVIguMgHgayuo+xccXrzAPuyMRQympdOrtdncd7unRfn/4bKhGMHdZo5G+YTQ+P96v5j0rxoe/3/v/bN25y43j9p/+5u/DVTql+D+/g75gRxKbPQAAAABJRU5ErkJggg=="/>
          <p:cNvSpPr>
            <a:spLocks noChangeAspect="1" noChangeArrowheads="1"/>
          </p:cNvSpPr>
          <p:nvPr/>
        </p:nvSpPr>
        <p:spPr bwMode="auto">
          <a:xfrm>
            <a:off x="4843463" y="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buClr>
                <a:srgbClr val="F21C0A"/>
              </a:buClr>
              <a:buFont typeface="Wingdings" pitchFamily="2" charset="2"/>
              <a:buChar char="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buClr>
                <a:srgbClr val="F21C0A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de-DE" altLang="de-DE" sz="1800"/>
          </a:p>
        </p:txBody>
      </p:sp>
      <p:sp>
        <p:nvSpPr>
          <p:cNvPr id="16390" name="AutoShape 8" descr="data:image/png;base64,iVBORw0KGgoAAAANSUhEUgAAAVEAAACVCAMAAADWpjlmAAAAwFBMVEX///8AAAAAjsEAir8AjMBZWVny8vJeXl6hoaEAib+KioqpqanX19c3NzcAh77S0tKvr68tmMbKysqQkJD5+fns7Ozg4ODl9folJSVQUFBEnslZsdSDg4OIx+A/Pz+x3Ox7ttbBwcF3d3fr9vqZmZkuLi5wcHAaGhpISEgQEBApKSm5ubnExMRUVFQXFxd+fn7T6vNgtNbG5PCs1+lAps6d0eWk0eV6vtuQw93Z7fWv0eRTp84vocvT5vCozeNYstSk9a/yAAAWUUlEQVR4nO1daWOiyBZVIChqXAG1oyZuqFldY5w4b/7/v3pVxXZvVYGAncl09HzpNLIebt29ilwuHTablAdcEY+xcjS/+x5+Fvaquv/ue/hRuFc0TVl+9138JDQ0RVHvxt99Gz8He0MhMHbffR8/BsuG4uIqpL8H463qEqquvvtWfgjePUIVTbn/7nv5EWj7Y55Q2rg6pb8Bey1gVDH63303PwBrBTCqNNbffT9/PhqQUEX9vI77M7EzFATjmjE5D+uGwqP93ff0Z2Ol8oReMyZn4b4qiKimXI1TdoyPmsCooh2/+7b+YHwIY54Zp/fvvq8/FgcZnzRyOnz3nYWwas/DJ4Jhs6L/W9fUK83hcPg8rFhpj7yTiiih9Gzj9FwO0ZTtYA7BHs9Rp6m0CvNO3sVi+uLURVKtCoDUlzbhHjbdUgTXrgj7152X6YJdcjof1ZM+McMmglBFqZ6bzu/mQ/RkO+gvYI+u9ByVVl5E94mTmyf4qyM7zwTuwW4Gbijine0Cf8VickEdbyVmyRPSz8RnkeMG3FJJtoMO7/xGskPlbSEhlGBeRpJYeQW/LWSXGsGjmUhGMmq+wbN5GEgHmQx9TkQRv2cap3MZtXpyOhk68BFNB/4kkSd7Cndgm6IYbd7KLzhJ9tBtFVKo7veQYO14Xjr/TEaHgxhCCd6APkWDusifidAEfx+xTRFH1CNGRVJK9zCg15TcAcWjxnnG6TxGi5GP5mMeGpQa3C5RpG/wd1e65Yw+x1zvKcEz4ySetuFyJmfWms9h1BzxzyPBa/iMUJ5vbeFKC/FnKaNYO/CXE88rAJkl7XPMB1DqQyLqInAGo+Yb/zhyDP0DetKtwYXgr2/uNimjgpFHkHoRCDsY0GsaE0gstuo5NafsjJrxTwbgu4o23NjiL1SUHCJjdHjiaqeEdIzyzH4NFHn8WiM5gQKyMypzQiNQc4+w4LCf806+zBWQMYr2k+CUcfpAY77hpUTbBtx8TkNEZkbLyQkNlCZ6CZz/ZEO6X7yNEkZrM3TqeWkyuUGbCvExMA7otYC6PjJOv7LnnrMyWpFa+cVjR7Y5X3APQmFTGV9nKPtNwih+k24QUYNvoxM/7FGeWf0VjJT2L6QMshdGszIKY1PvSZyhZem6ZdULM+FHlw4LOuacJ4bUqE+KhFGkvf24uQJPLCYAANYoPDJAhhmF+pqaOQeVkVFhzA9gbsQqPnI/L1yOoA6cotFpQjELBq7IqAldp9dAc0B9EpnOIRgjC6Tewd+OMouVHtkYteYcYyVeK/L2wz13HW5C/pMpkpeTMgo3DYKrNmVHS7BB5c8GcuXXGqA0e9dONkbRECUDXnAuiRRzitYdi3ALMsrwjLMgHZCYUX0UwJHcTADsOXHhJlKx2l3G6n02RrGinElzPpxicFUeVL/IKMOrDIJnOcHoLG2iuY8r9BxnSxTeVzNW7zMxygXWEUk0jlK2DQ17YJR1aFrCPO0JRpPmmnwcsIgKTifOoGRsLcvEKA4/hejHB9alLAyqQJMFshpDqCNqwWYJoziPlzgjyoDSoiygx8DhlJbNzc/CqAUT//mXSI/aRk/P8nModH0Jd0VqNJQNkVGcls4vWikE6aCdCt7f4bDPWMXLwihKZIopjxAoIzq3hE3hReBtgOKMhFEUJdDTPiXmFFuerWQPXC3J1mKShVH0ULOYk6N00isbzChbEoxZtBUoAwmjtpDjfokz7gAov6QpUgFco0aTapZYNAujKCsX5/1hTeo+OFSYgQYego0DYLBkF+I8N4rOMEE921wlkb+tmmCnWGRhFAWCsTEfcgpcSqBVK/gDFjIPE5zSVycySuT0dO5+jap1UTpyiQU5Qx9UFkahwRnEuoRoNLulowrY0vFfBxRcmEGRMlqTJmmmp/QpCjKjW8T358aiWRiFhV0ndryh1IibgEJJUk8DogoUJEbKKHZqwa3EJp02OC0aWe884Gx+eiHNwiiUEWnXRHgwjJE8ZwlqYVdsUZ7jFh4vZxQ7DCFmMX0l2IprMTV5nCiVeQTxyMIofIpI91482GtIQZ4C24Iq+cjSRTCaG4r5Qoa3yDvBubpfMSX5duO8hMkXyyg8vSejFmSDDVRU3ESWLopRiQ8V8wgU0Cop1Via3pE0b9P2Q2RhFBLgxNoDpEd9Iy5480OwAdc0IhnN5cryGvNIfiO4/hnfd8uV9tIKaRZGYXK0m9zW+0MSDntmraBDhe8hhtGcLe8P4ootLlDJQ9NOmJsNTpjE7ywgC6PIb481sEPZs1pg25QOcrhTDR0fxyjRvy0+8U2wkL1iPJBXp+LWI1K6KbN6WRhFUQvnWrd6JQD0xH6wiLIlT5jhDj5bPKPk5upirVmi2ceNdG77PXLzxRxVLLIwiiKhOd6dT2SEmAXiBxOnJewLcR0hpxglr8d2OLv/KI4a5BDh4pL8pLgala79MQujFVRC5sLQyO7HUOM2AQePOgpq8aBPwCi9HU5OhYC0DXPzmpqgTwwlTFJq0iyMIp+It656hKsI94P5VQtmUV85JZiI0ZyJkydC5xOaFpKs0R7FA9VUqedMOfwSegIuUonqRQSiA48vwv15HZiMUS53M+V+5GYuJYorcV00lSbNxCiKw4X6WUQPJDCw0Kl6gQLGh5ECo3qxFWASnhHlwPmOdKRFk7bbrjKb+2y1UNzgwOWfLGk8g5QDyLUswLmmvFERGYUhQxgM4BCKOwkUUE1NmERGQqpuU9ResjHKZX+6mImhjFFkc0qyPVDhyYXAKFbB4U0izY7PscuWQ0bm3kgROGXsKeHEcIo7YyTjfoTecoSuFVRlPKNhNcSCOS5cp8EdYsmLcUukSVPMF83Y9ySkKEfQibL5tifeLYpIdAi5VpFReL+hIkGdgthD3mStxUFNmiYFBe9QmpmL6M0TKOkU/CS6VXwRJhvxaTap9eKNtIxR6HuGvjzSIvhaKFzSUpTi1hkDJ8hot4VQYnIV1T8qo2QxL9xIpW/Aa3ZpGl5McoiMItfzxqVUx2dDXRFoFr2Rqshxh5IBiZP5SKVzYD0wUT3OKZrG8zOhAdGU7SY2iIiMWuiIwWRoNyd4QgCKQs3PbFqUYnmyvC9FHKOuvxLVh59k6o0HSdJSkjWSNKeIjJrytCgAihJwziNlsRhH90knOWVnVO9GHsjjVsywSYa9JGkk3E1kjSkEyjOsUNIp5cyvdabXkZ3RnC12jkdB7KGzxZ0kvcnC3XC9aBKg8YAGbupSMU5BJVUZZzCKvcBYiGlgvSDsJLk7CaMnFPgAqQ4USxqpJycis5Z0ssM5jOasU3OLAogjWhi9BcndyRjNSeaBB3hF1g3V3iNFtH04RDlVOMeSLBQ9i1HCy8mpti4WQhq4yR8pawWVMho3LxSnWj6SOOnjVeMYlYRGFaeETc9nMpprnpgO7kOMx7gp8tIpslJGudQXwAwnm1EaT41a22H8qRpRjKK+CS3ZunrnMkp8bokjxLBw4Mlr/HGc9yVtXpAzmrPkU1Ln3Eu5RxIWFUcSRrXIQskufV9ZnHFxGZU0MWBYdelJes/IHRfUJCdp0oRy1A5mXZzb91rm/VkootGljVhGx7CgkiwrUHq5iUKXjSET7PES0bJh2q3uI9CLs6nzxB7v6XbgQ8h9mg68WEFapZ6HO3D9jObwBbpRr3OBz9wSWerI8lsso7k9UsX/6kqFVrNcnJR6vdKkWI/tKf19V3wqThynMHdGk7KgU3IcGTHe5IMWw2gbJvUuYY1309QtU24wDmjQf0Sf4yFORrn3cubt/tm4l3r3kqSclNGxL9MwM3DhC5LDjvogc7RWRD9fxuj4MzDsMHt13gomfzjaqALq0bNWVDHjIWN0Zaj+Qtmora9xwavo9pGIeoN9p2qaQKmE0b0Rep8mDGUveKlnExbs1MAuvTc04lZiU/YgfJ+JWaNAZcLZohe85OsaGZQw63RPhJTLIhFG8Ya9qsFGXJQmTVrv/3n4AIKFQnpqu3EjE88oHfLwawMkBADnutQvO6AUBw7p2TfDIKUco31VU3GdDqrki/1GzgFaem6iPBnFWhVwuEeMEkL5AGsMl4JsXOgH3KBYCc1j9w0VSmkfMtqnkRFPGnRt1b++7q7/yzjGBjoHIqVq4AdBRneqLAUAE8/aZQ57WA6RrS+2bBDmfKIBo31NGPIUsElaU77utv/D2JyqLx0Ipb7shozeE69JNu8eTSSvXuR3HR6A4pMn7yml3i8Bo+Q9qJ9SfxPO3vmmL2PpvUJQiRvdxK0SlsvZNwUGOPfYrtNay7zubqrcFLxTVBx5ahoDeZBV+T7LQEp9RolbZUSs4Qyd/MiC1dfCGoRlyVn8OhFheSSshg79st4tY7IZ9KI9SwpWIuC6zJENS+0tcTzpCO6rbCBvDE2N7MADMa32PdkSax4y2pHPLAxAGB31CFqB9NEGvEKpWCp45SXaZu/2ijRf4xedcPE3DJgiBymllDpKhFEiqxsiodGzakErhZbo620W9IErtZi5nqYt+d6Cjb57YVsSRnU7cmmDGr8WKSFw6h5d7jCZbAYSXJslYfQdMhr9/OZRpfQwGV0ShypmmjLyn+LzT86gbDuPnce514Jtlgez186c3v5k8EbJm9zQ523eFsg/ujOdzR6ZwjOdQfONzj/SJ9PZ62PXe1DbmXY6ty27ixit3DzOHgd0y3Awd6ktD/zlI2r85NJBfuHT1mQty838tOvOMEvGKFwZI65dafxJAtLDjjC6bGjVVdyke5AkVf8Xe/Fpfu51vbAHDKrzE9Y+p7PlsmgV0qHl4ZrfzUG0m9nNd6hwBQ3gE48BV//dQkb9Lj5yCd3r+yCn9VuqeUaHsPOsRdvtm/n5sMOaKJIxCnpptW2c1htTKd0T893Q1DhCUZX5RJGZmoBCxW4W2Fw1uh77yLabL6zhmM3qqrnd5JQIa5bvlG17SP6pUUbztxOTvoIJOaLLJhpUZux/dVr4BYySc1fYSR3aIMDaKGphixLPaAv+314Qepv5gT5hW5MxegRDND7EMe8U43+K8ZdxgiYTZF5OfEj81m+/L1H+hj4RIyqfDn34CVt79ZnO8HI8hUcMuUMZpX3zxfyr69h0qTkuuNO72bQjyKhr7HtUuJv0ddBZckF/CmF0MJ/PBy8eV2+wN1d/yfcooxa5QFfP1TpJGFWAQD3QDcs+w32AdfvA0F5uNWJ0DG279LYcluFeO3YUVRsmEvsTjHqLfusDcusFf6KFRYW0Sbm8zU+JcPQIh9atb7SpPiCMTtjYf/N5WTybQefHEDHadS9BTlDyzmKCWY2c90TGCVgIgoyBN3Ijt3bueUFOXknNKEvf/1VVORge/HK8Fmwx+D2ZIQJR04kPj9wGPV7F/I0ZzBcxbwi/RBaf9Hy3mC/pXSJdz695r2+E/GObTL+iddzqlWACDfRHO4FabFGuWlTWJvnHwGWgeqVcLhfLnsUvwUl85EQtl1E6WuzUjGoeo+EGAMKXFmym/wEI9ncX1QRl+5OM+o9bJk8ayJhZoC2fJfKo+aKdn9fo2mtoRcthTmS03Azaaq0XyKj/Z5Ey2qSv4wYYH957mkA9WqG35DJqdvKF2mNaGWX68S+l4eNXgM+7FYGnc4/071X4YyMEC6xWKUa9P3m6R6z51G+6JoqwRcdud5Bv6t1Xh45tIh9DU6cwTT3nyWgn3wq32UFEY3cgo14/rumw05NhUXOVacAoskyVBZjQXcjPKlT9UB7Ju3CmSRiFhvmBbhi3A3C7+uviCk5WeAQdTKn0qDdbxX4lHLbyU1dchmyGAF0+lbiBE0/HzYN17Yt1j9HQjAyLZTP36nPRQnrU+8JAzR0CxXynByfBC/6oEx5cZsGSx6i7GkI6RrWH2D2JH6qSvRvqiUgona1nC4PS1cNt+p2vAnOkH10T9cb6Ogm9bDTXPUdxQv/1GG16CxQNmWs08RTxE+c9Me+ceK5sRQKLKmKwwiVk1C6WmYAv2El14nJ0rJBRthpCAkbB48dPllsTNfmxU437Oy/GjwL0R084ZCwl4bBJVtSQUypGrRf/wxU28zKZG0BBhKfz9jZl82Y9RlkMPuoN3FyGTvfotZjTj/zR/IheYuH2T47wHHjC6IIg/1hjMkm2VOgJbgv03liXrc8oe7dJPHxoRmI8/A2NlFgUOt7GS+kYtOid9PD9TmTXM/LmGXmLgJpTJpwFTz2a3vxL6t2Yc8//8aYouDPCdW+uQ2kapkcW/iVmnmA+4ek40HtyGQ0/C+gwJdTMLzy16yTKPUHDHDOJaVPVNDKC3UwJoTRmpiLsRTXio1BqgZpvzqjoOzN62XHegjFZY3/ZwUqUdstxSi7bw7I3VvXiyOkFKVBrMhoV9dywHoxk+mezN+oFDmgdf/tDr7ugTbx23RNtqzVyRhPPB7DqT75X9iT5bqYAmCkxIml6p0sRjP1sHm3MjW692yXPlNyeWEvwC+CZ/C8EyuZFjdGN6hJKGHWd+C3xQqM6oaGpP5HN+wZG7djVtH8HUMY5olPpPTDafg6fTi2J6BQz4QlPfGmoE70c4ldhxK889tuBO0qkxn5HuXZ1WVBnYh8gkFKKuqhOVEVi08tfg0otQanoPDyc6lTaG96Qz8FaaPuoyueBfcQ1VFwE4DQkWaVtT8L4oFwE6vWs6CzqUizzF1ldRh0Q4sSuPXGbwnQH7CkZNzStKgjhGlr6y+yAQJPDBGu/J5ESiONR3xMtOgt6ArX0n17I8Eeij6QKG+c97b4Dm3C3I6FU494BWkn/UjvJ2qh5HhJkrgyuWYzrH13TbhMkpWghiWyfb/nzYaKFcGAkSn7wvmPrg+9xppTC6Q94cY2HL73v/zA2qHk++MLa+M4Qgp4HlWtlWhK/tLoPLBdagzg6qP3pGKPF3YJQ/E4VbT+RUS4/R1v7gtWe0yxT/qOBiFC8xcj6VUkH84Oq/cNtWmtBY/kanua8b1z/4UAz4xXNy7tvq2J+STbn7l1RXRnlvoGVcpXsn4V39PUgzyEa70Uhk860vfdME1qgKPVK7j8LWLqUauSSBXGzwfvoHGr677b8KKBlSohBipKvmBUL+uhbg/GlqEsAHrFRC2vErKqxq2IRvcisE8QSfXJFkWWVcnGM9tHHr76rufk/hQ1mVKvuJQtwRDE6/gdL6HXMU6zwd5YV406MyiMYXW45Ab+OeQru4wKEFtE+jT+NqpCUHu8UlTsyvpPkYiCoUuK5c4PX/Hh44FfaWW8N/rCrEvWw5kSNcrM/Qc5hJbyHTF8O/aHYKAI7RnW/jlxUcLxeGSp/SMKvkVwIOKfSU6efO6mgtvufvAKlSLhQ5qVgJzJEXCG12tivD+3A3Izbh/t9o2poIv9a44IzTlJsJCwxVg3l+EnMEsHDw+dRMSTSSQX66ogKWAuWxidVUzV3/gL5I2If9XglVMRS8IaSQjPk88MvHuM7if1OQqi2vzr2Edg05FoyFurVJsVgeSdxo+L5rK6uIz4W97/SDH1N/byapFMYvzcSyqmmVRubqwZNgPHulxLlJkHxVI7XKCkpxpuVIguMgHgayuo+xccXrzAPuyMRQympdOrtdncd7unRfn/4bKhGMHdZo5G+YTQ+P96v5j0rxoe/3/v/bN25y43j9p/+5u/DVTql+D+/g75gRxKbPQAAAABJRU5ErkJggg=="/>
          <p:cNvSpPr>
            <a:spLocks noChangeAspect="1" noChangeArrowheads="1"/>
          </p:cNvSpPr>
          <p:nvPr/>
        </p:nvSpPr>
        <p:spPr bwMode="auto">
          <a:xfrm>
            <a:off x="4995863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buClr>
                <a:srgbClr val="F21C0A"/>
              </a:buClr>
              <a:buFont typeface="Wingdings" pitchFamily="2" charset="2"/>
              <a:buChar char="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buClr>
                <a:srgbClr val="F21C0A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de-DE" altLang="de-DE" sz="1800"/>
          </a:p>
        </p:txBody>
      </p:sp>
      <p:sp>
        <p:nvSpPr>
          <p:cNvPr id="16391" name="AutoShape 10" descr="data:image/png;base64,iVBORw0KGgoAAAANSUhEUgAAAVEAAACVCAMAAADWpjlmAAAAwFBMVEX///8AAAAAjsEAir8AjMBZWVny8vJeXl6hoaEAib+KioqpqanX19c3NzcAh77S0tKvr68tmMbKysqQkJD5+fns7Ozg4ODl9folJSVQUFBEnslZsdSDg4OIx+A/Pz+x3Ox7ttbBwcF3d3fr9vqZmZkuLi5wcHAaGhpISEgQEBApKSm5ubnExMRUVFQXFxd+fn7T6vNgtNbG5PCs1+lAps6d0eWk0eV6vtuQw93Z7fWv0eRTp84vocvT5vCozeNYstSk9a/yAAAWUUlEQVR4nO1daWOiyBZVIChqXAG1oyZuqFldY5w4b/7/v3pVxXZvVYGAncl09HzpNLIebt29ilwuHTablAdcEY+xcjS/+x5+Fvaquv/ue/hRuFc0TVl+9138JDQ0RVHvxt99Gz8He0MhMHbffR8/BsuG4uIqpL8H463qEqquvvtWfgjePUIVTbn/7nv5EWj7Y55Q2rg6pb8Bey1gVDH63303PwBrBTCqNNbffT9/PhqQUEX9vI77M7EzFATjmjE5D+uGwqP93ff0Z2Ol8oReMyZn4b4qiKimXI1TdoyPmsCooh2/+7b+YHwIY54Zp/fvvq8/FgcZnzRyOnz3nYWwas/DJ4Jhs6L/W9fUK83hcPg8rFhpj7yTiiih9Gzj9FwO0ZTtYA7BHs9Rp6m0CvNO3sVi+uLURVKtCoDUlzbhHjbdUgTXrgj7152X6YJdcjof1ZM+McMmglBFqZ6bzu/mQ/RkO+gvYI+u9ByVVl5E94mTmyf4qyM7zwTuwW4Gbijine0Cf8VickEdbyVmyRPSz8RnkeMG3FJJtoMO7/xGskPlbSEhlGBeRpJYeQW/LWSXGsGjmUhGMmq+wbN5GEgHmQx9TkQRv2cap3MZtXpyOhk68BFNB/4kkSd7Cndgm6IYbd7KLzhJ9tBtFVKo7veQYO14Xjr/TEaHgxhCCd6APkWDusifidAEfx+xTRFH1CNGRVJK9zCg15TcAcWjxnnG6TxGi5GP5mMeGpQa3C5RpG/wd1e65Yw+x1zvKcEz4ySetuFyJmfWms9h1BzxzyPBa/iMUJ5vbeFKC/FnKaNYO/CXE88rAJkl7XPMB1DqQyLqInAGo+Yb/zhyDP0DetKtwYXgr2/uNimjgpFHkHoRCDsY0GsaE0gstuo5NafsjJrxTwbgu4o23NjiL1SUHCJjdHjiaqeEdIzyzH4NFHn8WiM5gQKyMypzQiNQc4+w4LCf806+zBWQMYr2k+CUcfpAY77hpUTbBtx8TkNEZkbLyQkNlCZ6CZz/ZEO6X7yNEkZrM3TqeWkyuUGbCvExMA7otYC6PjJOv7LnnrMyWpFa+cVjR7Y5X3APQmFTGV9nKPtNwih+k24QUYNvoxM/7FGeWf0VjJT2L6QMshdGszIKY1PvSZyhZem6ZdULM+FHlw4LOuacJ4bUqE+KhFGkvf24uQJPLCYAANYoPDJAhhmF+pqaOQeVkVFhzA9gbsQqPnI/L1yOoA6cotFpQjELBq7IqAldp9dAc0B9EpnOIRgjC6Tewd+OMouVHtkYteYcYyVeK/L2wz13HW5C/pMpkpeTMgo3DYKrNmVHS7BB5c8GcuXXGqA0e9dONkbRECUDXnAuiRRzitYdi3ALMsrwjLMgHZCYUX0UwJHcTADsOXHhJlKx2l3G6n02RrGinElzPpxicFUeVL/IKMOrDIJnOcHoLG2iuY8r9BxnSxTeVzNW7zMxygXWEUk0jlK2DQ17YJR1aFrCPO0JRpPmmnwcsIgKTifOoGRsLcvEKA4/hejHB9alLAyqQJMFshpDqCNqwWYJoziPlzgjyoDSoiygx8DhlJbNzc/CqAUT//mXSI/aRk/P8nModH0Jd0VqNJQNkVGcls4vWikE6aCdCt7f4bDPWMXLwihKZIopjxAoIzq3hE3hReBtgOKMhFEUJdDTPiXmFFuerWQPXC3J1mKShVH0ULOYk6N00isbzChbEoxZtBUoAwmjtpDjfokz7gAov6QpUgFco0aTapZYNAujKCsX5/1hTeo+OFSYgQYego0DYLBkF+I8N4rOMEE921wlkb+tmmCnWGRhFAWCsTEfcgpcSqBVK/gDFjIPE5zSVycySuT0dO5+jap1UTpyiQU5Qx9UFkahwRnEuoRoNLulowrY0vFfBxRcmEGRMlqTJmmmp/QpCjKjW8T358aiWRiFhV0ndryh1IibgEJJUk8DogoUJEbKKHZqwa3EJp02OC0aWe884Gx+eiHNwiiUEWnXRHgwjJE8ZwlqYVdsUZ7jFh4vZxQ7DCFmMX0l2IprMTV5nCiVeQTxyMIofIpI91482GtIQZ4C24Iq+cjSRTCaG4r5Qoa3yDvBubpfMSX5duO8hMkXyyg8vSejFmSDDVRU3ESWLopRiQ8V8wgU0Cop1Via3pE0b9P2Q2RhFBLgxNoDpEd9Iy5480OwAdc0IhnN5cryGvNIfiO4/hnfd8uV9tIKaRZGYXK0m9zW+0MSDntmraBDhe8hhtGcLe8P4ootLlDJQ9NOmJsNTpjE7ywgC6PIb481sEPZs1pg25QOcrhTDR0fxyjRvy0+8U2wkL1iPJBXp+LWI1K6KbN6WRhFUQvnWrd6JQD0xH6wiLIlT5jhDj5bPKPk5upirVmi2ceNdG77PXLzxRxVLLIwiiKhOd6dT2SEmAXiBxOnJewLcR0hpxglr8d2OLv/KI4a5BDh4pL8pLgala79MQujFVRC5sLQyO7HUOM2AQePOgpq8aBPwCi9HU5OhYC0DXPzmpqgTwwlTFJq0iyMIp+It656hKsI94P5VQtmUV85JZiI0ZyJkydC5xOaFpKs0R7FA9VUqedMOfwSegIuUonqRQSiA48vwv15HZiMUS53M+V+5GYuJYorcV00lSbNxCiKw4X6WUQPJDCw0Kl6gQLGh5ECo3qxFWASnhHlwPmOdKRFk7bbrjKb+2y1UNzgwOWfLGk8g5QDyLUswLmmvFERGYUhQxgM4BCKOwkUUE1NmERGQqpuU9ResjHKZX+6mImhjFFkc0qyPVDhyYXAKFbB4U0izY7PscuWQ0bm3kgROGXsKeHEcIo7YyTjfoTecoSuFVRlPKNhNcSCOS5cp8EdYsmLcUukSVPMF83Y9ySkKEfQibL5tifeLYpIdAi5VpFReL+hIkGdgthD3mStxUFNmiYFBe9QmpmL6M0TKOkU/CS6VXwRJhvxaTap9eKNtIxR6HuGvjzSIvhaKFzSUpTi1hkDJ8hot4VQYnIV1T8qo2QxL9xIpW/Aa3ZpGl5McoiMItfzxqVUx2dDXRFoFr2Rqshxh5IBiZP5SKVzYD0wUT3OKZrG8zOhAdGU7SY2iIiMWuiIwWRoNyd4QgCKQs3PbFqUYnmyvC9FHKOuvxLVh59k6o0HSdJSkjWSNKeIjJrytCgAihJwziNlsRhH90knOWVnVO9GHsjjVsywSYa9JGkk3E1kjSkEyjOsUNIp5cyvdabXkZ3RnC12jkdB7KGzxZ0kvcnC3XC9aBKg8YAGbupSMU5BJVUZZzCKvcBYiGlgvSDsJLk7CaMnFPgAqQ4USxqpJycis5Z0ssM5jOasU3OLAogjWhi9BcndyRjNSeaBB3hF1g3V3iNFtH04RDlVOMeSLBQ9i1HCy8mpti4WQhq4yR8pawWVMho3LxSnWj6SOOnjVeMYlYRGFaeETc9nMpprnpgO7kOMx7gp8tIpslJGudQXwAwnm1EaT41a22H8qRpRjKK+CS3ZunrnMkp8bokjxLBw4Mlr/HGc9yVtXpAzmrPkU1Ln3Eu5RxIWFUcSRrXIQskufV9ZnHFxGZU0MWBYdelJes/IHRfUJCdp0oRy1A5mXZzb91rm/VkootGljVhGx7CgkiwrUHq5iUKXjSET7PES0bJh2q3uI9CLs6nzxB7v6XbgQ8h9mg68WEFapZ6HO3D9jObwBbpRr3OBz9wSWerI8lsso7k9UsX/6kqFVrNcnJR6vdKkWI/tKf19V3wqThynMHdGk7KgU3IcGTHe5IMWw2gbJvUuYY1309QtU24wDmjQf0Sf4yFORrn3cubt/tm4l3r3kqSclNGxL9MwM3DhC5LDjvogc7RWRD9fxuj4MzDsMHt13gomfzjaqALq0bNWVDHjIWN0Zaj+Qtmora9xwavo9pGIeoN9p2qaQKmE0b0Rep8mDGUveKlnExbs1MAuvTc04lZiU/YgfJ+JWaNAZcLZohe85OsaGZQw63RPhJTLIhFG8Ya9qsFGXJQmTVrv/3n4AIKFQnpqu3EjE88oHfLwawMkBADnutQvO6AUBw7p2TfDIKUco31VU3GdDqrki/1GzgFaem6iPBnFWhVwuEeMEkL5AGsMl4JsXOgH3KBYCc1j9w0VSmkfMtqnkRFPGnRt1b++7q7/yzjGBjoHIqVq4AdBRneqLAUAE8/aZQ57WA6RrS+2bBDmfKIBo31NGPIUsElaU77utv/D2JyqLx0Ipb7shozeE69JNu8eTSSvXuR3HR6A4pMn7yml3i8Bo+Q9qJ9SfxPO3vmmL2PpvUJQiRvdxK0SlsvZNwUGOPfYrtNay7zubqrcFLxTVBx5ahoDeZBV+T7LQEp9RolbZUSs4Qyd/MiC1dfCGoRlyVn8OhFheSSshg79st4tY7IZ9KI9SwpWIuC6zJENS+0tcTzpCO6rbCBvDE2N7MADMa32PdkSax4y2pHPLAxAGB31CFqB9NEGvEKpWCp45SXaZu/2ijRf4xedcPE3DJgiBymllDpKhFEiqxsiodGzakErhZbo620W9IErtZi5nqYt+d6Cjb57YVsSRnU7cmmDGr8WKSFw6h5d7jCZbAYSXJslYfQdMhr9/OZRpfQwGV0ShypmmjLyn+LzT86gbDuPnce514Jtlgez186c3v5k8EbJm9zQ523eFsg/ujOdzR6ZwjOdQfONzj/SJ9PZ62PXe1DbmXY6ty27ixit3DzOHgd0y3Awd6ktD/zlI2r85NJBfuHT1mQty838tOvOMEvGKFwZI65dafxJAtLDjjC6bGjVVdyke5AkVf8Xe/Fpfu51vbAHDKrzE9Y+p7PlsmgV0qHl4ZrfzUG0m9nNd6hwBQ3gE48BV//dQkb9Lj5yCd3r+yCn9VuqeUaHsPOsRdvtm/n5sMOaKJIxCnpptW2c1htTKd0T893Q1DhCUZX5RJGZmoBCxW4W2Fw1uh77yLabL6zhmM3qqrnd5JQIa5bvlG17SP6pUUbztxOTvoIJOaLLJhpUZux/dVr4BYySc1fYSR3aIMDaKGphixLPaAv+314Qepv5gT5hW5MxegRDND7EMe8U43+K8ZdxgiYTZF5OfEj81m+/L1H+hj4RIyqfDn34CVt79ZnO8HI8hUcMuUMZpX3zxfyr69h0qTkuuNO72bQjyKhr7HtUuJv0ddBZckF/CmF0MJ/PBy8eV2+wN1d/yfcooxa5QFfP1TpJGFWAQD3QDcs+w32AdfvA0F5uNWJ0DG279LYcluFeO3YUVRsmEvsTjHqLfusDcusFf6KFRYW0Sbm8zU+JcPQIh9atb7SpPiCMTtjYf/N5WTybQefHEDHadS9BTlDyzmKCWY2c90TGCVgIgoyBN3Ijt3bueUFOXknNKEvf/1VVORge/HK8Fmwx+D2ZIQJR04kPj9wGPV7F/I0ZzBcxbwi/RBaf9Hy3mC/pXSJdz695r2+E/GObTL+iddzqlWACDfRHO4FabFGuWlTWJvnHwGWgeqVcLhfLnsUvwUl85EQtl1E6WuzUjGoeo+EGAMKXFmym/wEI9ncX1QRl+5OM+o9bJk8ayJhZoC2fJfKo+aKdn9fo2mtoRcthTmS03Azaaq0XyKj/Z5Ey2qSv4wYYH957mkA9WqG35DJqdvKF2mNaGWX68S+l4eNXgM+7FYGnc4/071X4YyMEC6xWKUa9P3m6R6z51G+6JoqwRcdud5Bv6t1Xh45tIh9DU6cwTT3nyWgn3wq32UFEY3cgo14/rumw05NhUXOVacAoskyVBZjQXcjPKlT9UB7Ju3CmSRiFhvmBbhi3A3C7+uviCk5WeAQdTKn0qDdbxX4lHLbyU1dchmyGAF0+lbiBE0/HzYN17Yt1j9HQjAyLZTP36nPRQnrU+8JAzR0CxXynByfBC/6oEx5cZsGSx6i7GkI6RrWH2D2JH6qSvRvqiUgona1nC4PS1cNt+p2vAnOkH10T9cb6Ogm9bDTXPUdxQv/1GG16CxQNmWs08RTxE+c9Me+ceK5sRQKLKmKwwiVk1C6WmYAv2El14nJ0rJBRthpCAkbB48dPllsTNfmxU437Oy/GjwL0R084ZCwl4bBJVtSQUypGrRf/wxU28zKZG0BBhKfz9jZl82Y9RlkMPuoN3FyGTvfotZjTj/zR/IheYuH2T47wHHjC6IIg/1hjMkm2VOgJbgv03liXrc8oe7dJPHxoRmI8/A2NlFgUOt7GS+kYtOid9PD9TmTXM/LmGXmLgJpTJpwFTz2a3vxL6t2Yc8//8aYouDPCdW+uQ2kapkcW/iVmnmA+4ek40HtyGQ0/C+gwJdTMLzy16yTKPUHDHDOJaVPVNDKC3UwJoTRmpiLsRTXio1BqgZpvzqjoOzN62XHegjFZY3/ZwUqUdstxSi7bw7I3VvXiyOkFKVBrMhoV9dywHoxk+mezN+oFDmgdf/tDr7ugTbx23RNtqzVyRhPPB7DqT75X9iT5bqYAmCkxIml6p0sRjP1sHm3MjW692yXPlNyeWEvwC+CZ/C8EyuZFjdGN6hJKGHWd+C3xQqM6oaGpP5HN+wZG7djVtH8HUMY5olPpPTDafg6fTi2J6BQz4QlPfGmoE70c4ldhxK889tuBO0qkxn5HuXZ1WVBnYh8gkFKKuqhOVEVi08tfg0otQanoPDyc6lTaG96Qz8FaaPuoyueBfcQ1VFwE4DQkWaVtT8L4oFwE6vWs6CzqUizzF1ldRh0Q4sSuPXGbwnQH7CkZNzStKgjhGlr6y+yAQJPDBGu/J5ESiONR3xMtOgt6ArX0n17I8Eeij6QKG+c97b4Dm3C3I6FU494BWkn/UjvJ2qh5HhJkrgyuWYzrH13TbhMkpWghiWyfb/nzYaKFcGAkSn7wvmPrg+9xppTC6Q94cY2HL73v/zA2qHk++MLa+M4Qgp4HlWtlWhK/tLoPLBdagzg6qP3pGKPF3YJQ/E4VbT+RUS4/R1v7gtWe0yxT/qOBiFC8xcj6VUkH84Oq/cNtWmtBY/kanua8b1z/4UAz4xXNy7tvq2J+STbn7l1RXRnlvoGVcpXsn4V39PUgzyEa70Uhk860vfdME1qgKPVK7j8LWLqUauSSBXGzwfvoHGr677b8KKBlSohBipKvmBUL+uhbg/GlqEsAHrFRC2vErKqxq2IRvcisE8QSfXJFkWWVcnGM9tHHr76rufk/hQ1mVKvuJQtwRDE6/gdL6HXMU6zwd5YV406MyiMYXW45Ab+OeQru4wKEFtE+jT+NqpCUHu8UlTsyvpPkYiCoUuK5c4PX/Hh44FfaWW8N/rCrEvWw5kSNcrM/Qc5hJbyHTF8O/aHYKAI7RnW/jlxUcLxeGSp/SMKvkVwIOKfSU6efO6mgtvufvAKlSLhQ5qVgJzJEXCG12tivD+3A3Izbh/t9o2poIv9a44IzTlJsJCwxVg3l+EnMEsHDw+dRMSTSSQX66ogKWAuWxidVUzV3/gL5I2If9XglVMRS8IaSQjPk88MvHuM7if1OQqi2vzr2Edg05FoyFurVJsVgeSdxo+L5rK6uIz4W97/SDH1N/byapFMYvzcSyqmmVRubqwZNgPHulxLlJkHxVI7XKCkpxpuVIguMgHgayuo+xccXrzAPuyMRQympdOrtdncd7unRfn/4bKhGMHdZo5G+YTQ+P96v5j0rxoe/3/v/bN25y43j9p/+5u/DVTql+D+/g75gRxKbPQAAAABJRU5ErkJggg=="/>
          <p:cNvSpPr>
            <a:spLocks noChangeAspect="1" noChangeArrowheads="1"/>
          </p:cNvSpPr>
          <p:nvPr/>
        </p:nvSpPr>
        <p:spPr bwMode="auto">
          <a:xfrm>
            <a:off x="5148263" y="457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buClr>
                <a:srgbClr val="F21C0A"/>
              </a:buClr>
              <a:buFont typeface="Wingdings" pitchFamily="2" charset="2"/>
              <a:buChar char="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buClr>
                <a:srgbClr val="F21C0A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de-DE" altLang="de-DE" sz="1800"/>
          </a:p>
        </p:txBody>
      </p:sp>
      <p:pic>
        <p:nvPicPr>
          <p:cNvPr id="16392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341438"/>
            <a:ext cx="3983038" cy="176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2" name="Picture 12" descr="http://wiehl-co.com/fileadmin/_processed_/csm_wiehl-co_LIQVIS_2neu2_2b3a8fced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125" y="3340100"/>
            <a:ext cx="4133850" cy="2754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6394" name="Rectangle 245"/>
          <p:cNvSpPr>
            <a:spLocks noChangeArrowheads="1"/>
          </p:cNvSpPr>
          <p:nvPr/>
        </p:nvSpPr>
        <p:spPr bwMode="gray">
          <a:xfrm>
            <a:off x="609600" y="404813"/>
            <a:ext cx="82423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buClr>
                <a:srgbClr val="F21C0A"/>
              </a:buClr>
              <a:buFont typeface="Wingdings" pitchFamily="2" charset="2"/>
              <a:buChar char="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buClr>
                <a:srgbClr val="F21C0A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de-DE" sz="2400" b="1">
                <a:solidFill>
                  <a:srgbClr val="F21C0A"/>
                </a:solidFill>
                <a:latin typeface="Polo" pitchFamily="2" charset="0"/>
                <a:ea typeface="ＭＳ Ｐゴシック" pitchFamily="34" charset="-128"/>
              </a:rPr>
              <a:t>E.ON Monitors the Market for LNG since Years and has Developed a Dedicated Brand “LIQVIS“  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580063" y="1124744"/>
            <a:ext cx="3563937" cy="450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700"/>
              </a:lnSpc>
              <a:spcAft>
                <a:spcPts val="1200"/>
              </a:spcAft>
              <a:buClr>
                <a:srgbClr val="F21C0A"/>
              </a:buClr>
              <a:buSzPct val="100000"/>
              <a:defRPr/>
            </a:pPr>
            <a:r>
              <a:rPr lang="en-GB" b="1" dirty="0">
                <a:latin typeface="Arial" charset="0"/>
              </a:rPr>
              <a:t>LIQVIS LNG is a partner for transport &amp; logistics</a:t>
            </a:r>
          </a:p>
          <a:p>
            <a:pPr marL="203200" indent="-203200" algn="l">
              <a:lnSpc>
                <a:spcPts val="1700"/>
              </a:lnSpc>
              <a:spcAft>
                <a:spcPts val="1200"/>
              </a:spcAft>
              <a:buClr>
                <a:srgbClr val="F21C0A"/>
              </a:buClr>
              <a:buSzPct val="100000"/>
              <a:buFont typeface="Wingdings"/>
              <a:buChar char=""/>
              <a:defRPr/>
            </a:pPr>
            <a:r>
              <a:rPr lang="en-GB" sz="1600" dirty="0">
                <a:latin typeface="Arial" charset="0"/>
              </a:rPr>
              <a:t>E.ON Gas Mobil keeps contact to truck operators since more than 5 years</a:t>
            </a:r>
          </a:p>
          <a:p>
            <a:pPr marL="203200" indent="-203200" algn="l">
              <a:lnSpc>
                <a:spcPts val="1700"/>
              </a:lnSpc>
              <a:spcAft>
                <a:spcPts val="1200"/>
              </a:spcAft>
              <a:buClr>
                <a:srgbClr val="F21C0A"/>
              </a:buClr>
              <a:buSzPct val="100000"/>
              <a:buFont typeface="Wingdings"/>
              <a:buChar char=""/>
              <a:defRPr/>
            </a:pPr>
            <a:r>
              <a:rPr lang="en-GB" sz="1600" dirty="0">
                <a:latin typeface="Arial" charset="0"/>
              </a:rPr>
              <a:t>LIQVIS offers LNG as a cost efficient alternative fuel for transport &amp; logistics</a:t>
            </a:r>
          </a:p>
          <a:p>
            <a:pPr marL="203200" indent="-203200" algn="l">
              <a:lnSpc>
                <a:spcPts val="1700"/>
              </a:lnSpc>
              <a:spcAft>
                <a:spcPts val="1200"/>
              </a:spcAft>
              <a:buClr>
                <a:srgbClr val="F21C0A"/>
              </a:buClr>
              <a:buSzPct val="100000"/>
              <a:buFont typeface="Wingdings"/>
              <a:buChar char=""/>
              <a:defRPr/>
            </a:pPr>
            <a:r>
              <a:rPr lang="en-GB" sz="1600" dirty="0">
                <a:latin typeface="Arial" charset="0"/>
              </a:rPr>
              <a:t>LIQVIS introduced at IAA Hanover 2013</a:t>
            </a:r>
          </a:p>
          <a:p>
            <a:pPr marL="203200" indent="-203200" algn="l">
              <a:lnSpc>
                <a:spcPts val="1700"/>
              </a:lnSpc>
              <a:spcAft>
                <a:spcPts val="1200"/>
              </a:spcAft>
              <a:buClr>
                <a:srgbClr val="F21C0A"/>
              </a:buClr>
              <a:buSzPct val="100000"/>
              <a:buFont typeface="Wingdings"/>
              <a:buChar char=""/>
              <a:defRPr/>
            </a:pPr>
            <a:r>
              <a:rPr lang="en-GB" sz="1600" dirty="0" smtClean="0">
                <a:latin typeface="Arial" charset="0"/>
              </a:rPr>
              <a:t>Two pilot projects of public </a:t>
            </a:r>
            <a:r>
              <a:rPr lang="en-GB" sz="1600" dirty="0">
                <a:latin typeface="Arial" charset="0"/>
              </a:rPr>
              <a:t>LNG </a:t>
            </a:r>
            <a:r>
              <a:rPr lang="en-GB" sz="1600" dirty="0" smtClean="0">
                <a:latin typeface="Arial" charset="0"/>
              </a:rPr>
              <a:t>stations</a:t>
            </a:r>
          </a:p>
          <a:p>
            <a:pPr marL="355600" lvl="1" indent="-177800">
              <a:lnSpc>
                <a:spcPts val="1700"/>
              </a:lnSpc>
              <a:spcAft>
                <a:spcPts val="1200"/>
              </a:spcAft>
              <a:buClr>
                <a:srgbClr val="F21C0A"/>
              </a:buClr>
              <a:buSzPct val="100000"/>
              <a:buFont typeface="Wingdings"/>
              <a:buChar char=""/>
              <a:defRPr/>
            </a:pPr>
            <a:r>
              <a:rPr lang="en-GB" sz="1600" dirty="0" smtClean="0">
                <a:latin typeface="Arial" charset="0"/>
              </a:rPr>
              <a:t>Ulm (Germany) common project with IVECO</a:t>
            </a:r>
          </a:p>
          <a:p>
            <a:pPr marL="355600" lvl="1" indent="-177800">
              <a:lnSpc>
                <a:spcPts val="1700"/>
              </a:lnSpc>
              <a:spcAft>
                <a:spcPts val="1200"/>
              </a:spcAft>
              <a:buClr>
                <a:srgbClr val="F21C0A"/>
              </a:buClr>
              <a:buSzPct val="100000"/>
              <a:buFont typeface="Wingdings"/>
              <a:buChar char=""/>
              <a:defRPr/>
            </a:pPr>
            <a:r>
              <a:rPr lang="en-GB" sz="1600" dirty="0" err="1" smtClean="0">
                <a:latin typeface="Arial" charset="0"/>
              </a:rPr>
              <a:t>Gardanne</a:t>
            </a:r>
            <a:r>
              <a:rPr lang="en-GB" sz="1600" dirty="0" smtClean="0">
                <a:latin typeface="Arial" charset="0"/>
              </a:rPr>
              <a:t> (France), Transport of Coal for an E.ON power plant</a:t>
            </a:r>
            <a:endParaRPr lang="en-GB" sz="1600" dirty="0">
              <a:latin typeface="Arial" charset="0"/>
            </a:endParaRPr>
          </a:p>
        </p:txBody>
      </p:sp>
      <p:pic>
        <p:nvPicPr>
          <p:cNvPr id="16396" name="Picture 4" descr="http://www.erdgas-mobil.de/typo3temp/fl_realurl_image/iaa-2014-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367338"/>
            <a:ext cx="973137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oliennummernplatzhalter 3"/>
          <p:cNvSpPr txBox="1">
            <a:spLocks noGrp="1"/>
          </p:cNvSpPr>
          <p:nvPr/>
        </p:nvSpPr>
        <p:spPr bwMode="auto">
          <a:xfrm>
            <a:off x="395536" y="6478860"/>
            <a:ext cx="173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rgbClr val="F21C0A"/>
              </a:buClr>
              <a:buFont typeface="Wingdings" pitchFamily="2" charset="2"/>
              <a:buChar char="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rgbClr val="F21C0A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800"/>
              </a:lnSpc>
              <a:buFontTx/>
              <a:buNone/>
            </a:pPr>
            <a:fld id="{7D219471-F9FE-48FB-B9DC-5E8C3DF6C864}" type="slidenum">
              <a:rPr lang="en-GB" altLang="de-DE" sz="1000" smtClean="0"/>
              <a:pPr eaLnBrk="1" hangingPunct="1">
                <a:lnSpc>
                  <a:spcPts val="800"/>
                </a:lnSpc>
                <a:buFontTx/>
                <a:buNone/>
              </a:pPr>
              <a:t>4</a:t>
            </a:fld>
            <a:endParaRPr lang="en-GB" altLang="de-DE" sz="1000" dirty="0"/>
          </a:p>
        </p:txBody>
      </p:sp>
    </p:spTree>
    <p:extLst>
      <p:ext uri="{BB962C8B-B14F-4D97-AF65-F5344CB8AC3E}">
        <p14:creationId xmlns:p14="http://schemas.microsoft.com/office/powerpoint/2010/main" val="417601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Bildergebnis für Vernadsky Non Governmental Found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3" name="Titel 1"/>
          <p:cNvSpPr txBox="1">
            <a:spLocks/>
          </p:cNvSpPr>
          <p:nvPr/>
        </p:nvSpPr>
        <p:spPr>
          <a:xfrm>
            <a:off x="584491" y="431388"/>
            <a:ext cx="8559509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100"/>
              </a:lnSpc>
              <a:spcBef>
                <a:spcPct val="0"/>
              </a:spcBef>
              <a:buNone/>
              <a:defRPr sz="2500" kern="1200">
                <a:solidFill>
                  <a:srgbClr val="F21C0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de-DE" b="1" dirty="0" smtClean="0"/>
              <a:t>Concept</a:t>
            </a:r>
          </a:p>
        </p:txBody>
      </p:sp>
      <p:sp>
        <p:nvSpPr>
          <p:cNvPr id="35" name="Foliennummernplatzhalter 3"/>
          <p:cNvSpPr txBox="1">
            <a:spLocks noGrp="1"/>
          </p:cNvSpPr>
          <p:nvPr/>
        </p:nvSpPr>
        <p:spPr bwMode="auto">
          <a:xfrm>
            <a:off x="395536" y="6478860"/>
            <a:ext cx="173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rgbClr val="F21C0A"/>
              </a:buClr>
              <a:buFont typeface="Wingdings" pitchFamily="2" charset="2"/>
              <a:buChar char="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rgbClr val="F21C0A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800"/>
              </a:lnSpc>
              <a:buFontTx/>
              <a:buNone/>
            </a:pPr>
            <a:fld id="{7D219471-F9FE-48FB-B9DC-5E8C3DF6C864}" type="slidenum">
              <a:rPr lang="en-GB" altLang="de-DE" sz="1000" smtClean="0"/>
              <a:pPr eaLnBrk="1" hangingPunct="1">
                <a:lnSpc>
                  <a:spcPts val="800"/>
                </a:lnSpc>
                <a:buFontTx/>
                <a:buNone/>
              </a:pPr>
              <a:t>5</a:t>
            </a:fld>
            <a:endParaRPr lang="en-GB" altLang="de-DE" sz="1000" dirty="0"/>
          </a:p>
        </p:txBody>
      </p:sp>
      <p:sp>
        <p:nvSpPr>
          <p:cNvPr id="4" name="Textfeld 3"/>
          <p:cNvSpPr txBox="1"/>
          <p:nvPr/>
        </p:nvSpPr>
        <p:spPr>
          <a:xfrm>
            <a:off x="689081" y="4509120"/>
            <a:ext cx="5683119" cy="23237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Clr>
                <a:srgbClr val="F21C0A"/>
              </a:buClr>
              <a:buSzPct val="100000"/>
            </a:pPr>
            <a:r>
              <a:rPr lang="en-GB" dirty="0" smtClean="0"/>
              <a:t>Phase 1 (2017 – 2018)</a:t>
            </a:r>
          </a:p>
          <a:p>
            <a:pPr marL="203200" indent="-203200">
              <a:lnSpc>
                <a:spcPts val="18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GB" sz="1600" dirty="0" smtClean="0"/>
              <a:t>Implementation of 3 to 5 LNG-filling stations located along the most important transportation routs in the Baltic States</a:t>
            </a:r>
          </a:p>
          <a:p>
            <a:pPr>
              <a:lnSpc>
                <a:spcPts val="2400"/>
              </a:lnSpc>
              <a:buClr>
                <a:srgbClr val="F21C0A"/>
              </a:buClr>
              <a:buSzPct val="100000"/>
            </a:pPr>
            <a:r>
              <a:rPr lang="en-GB" dirty="0" smtClean="0"/>
              <a:t>Phase 2 (2019 – 20...)</a:t>
            </a:r>
          </a:p>
          <a:p>
            <a:pPr marL="203200" indent="-203200">
              <a:lnSpc>
                <a:spcPts val="18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GB" sz="1600" dirty="0" smtClean="0"/>
              <a:t>Connection to transport corridors within</a:t>
            </a:r>
          </a:p>
          <a:p>
            <a:pPr marL="660400" lvl="1" indent="-203200">
              <a:lnSpc>
                <a:spcPts val="18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GB" sz="1600" dirty="0" smtClean="0"/>
              <a:t>Poland</a:t>
            </a:r>
          </a:p>
          <a:p>
            <a:pPr marL="660400" lvl="1" indent="-203200">
              <a:lnSpc>
                <a:spcPts val="18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GB" sz="1600" dirty="0" smtClean="0"/>
              <a:t>Germany</a:t>
            </a:r>
          </a:p>
          <a:p>
            <a:pPr marL="660400" lvl="1" indent="-203200">
              <a:lnSpc>
                <a:spcPts val="18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GB" sz="1600" dirty="0" smtClean="0"/>
              <a:t>Saint Petersburg Region</a:t>
            </a:r>
          </a:p>
          <a:p>
            <a:pPr marL="660400" lvl="1" indent="-203200">
              <a:lnSpc>
                <a:spcPts val="18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GB" sz="1600" dirty="0" smtClean="0"/>
              <a:t>Finland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980727"/>
            <a:ext cx="4464496" cy="3494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544108" y="1858850"/>
            <a:ext cx="35998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3200" indent="-203200">
              <a:lnSpc>
                <a:spcPts val="2400"/>
              </a:lnSpc>
            </a:pPr>
            <a:r>
              <a:rPr lang="en-GB" b="1" dirty="0" smtClean="0"/>
              <a:t>Target group</a:t>
            </a:r>
          </a:p>
          <a:p>
            <a:pPr marL="177800" indent="-177800">
              <a:lnSpc>
                <a:spcPts val="2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GB" sz="1600" dirty="0" smtClean="0"/>
              <a:t>Truck </a:t>
            </a:r>
            <a:r>
              <a:rPr lang="en-GB" sz="1600" dirty="0"/>
              <a:t>companies for r</a:t>
            </a:r>
            <a:r>
              <a:rPr lang="en-GB" sz="1600" dirty="0" smtClean="0"/>
              <a:t>egional &amp; nationwide heavy duty transport</a:t>
            </a:r>
          </a:p>
          <a:p>
            <a:pPr marL="177800" indent="-177800">
              <a:lnSpc>
                <a:spcPts val="2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GB" sz="1600" dirty="0" smtClean="0"/>
              <a:t>Regional </a:t>
            </a:r>
            <a:r>
              <a:rPr lang="en-GB" sz="1600" dirty="0"/>
              <a:t>&amp; nationwide </a:t>
            </a:r>
            <a:r>
              <a:rPr lang="en-GB" sz="1600" dirty="0" smtClean="0"/>
              <a:t>bus transport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408204" y="4293096"/>
            <a:ext cx="2663912" cy="1015663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b="1" dirty="0" smtClean="0"/>
              <a:t>Pilot projec</a:t>
            </a:r>
            <a:r>
              <a:rPr lang="en-GB" dirty="0" smtClean="0"/>
              <a:t>t</a:t>
            </a:r>
          </a:p>
          <a:p>
            <a:pPr>
              <a:lnSpc>
                <a:spcPts val="2400"/>
              </a:lnSpc>
            </a:pPr>
            <a:r>
              <a:rPr lang="en-GB" dirty="0" smtClean="0"/>
              <a:t>Municipal bus  company of the city of Jelgava</a:t>
            </a:r>
          </a:p>
        </p:txBody>
      </p:sp>
    </p:spTree>
    <p:extLst>
      <p:ext uri="{BB962C8B-B14F-4D97-AF65-F5344CB8AC3E}">
        <p14:creationId xmlns:p14="http://schemas.microsoft.com/office/powerpoint/2010/main" val="12240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Bildergebnis für Vernadsky Non Governmental Found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3" name="Titel 1"/>
          <p:cNvSpPr txBox="1">
            <a:spLocks/>
          </p:cNvSpPr>
          <p:nvPr/>
        </p:nvSpPr>
        <p:spPr>
          <a:xfrm>
            <a:off x="584491" y="431388"/>
            <a:ext cx="8559509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100"/>
              </a:lnSpc>
              <a:spcBef>
                <a:spcPct val="0"/>
              </a:spcBef>
              <a:buNone/>
              <a:defRPr sz="2500" kern="1200">
                <a:solidFill>
                  <a:srgbClr val="F21C0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de-DE" b="1" dirty="0" smtClean="0"/>
              <a:t>What is Needed</a:t>
            </a:r>
          </a:p>
        </p:txBody>
      </p:sp>
      <p:sp>
        <p:nvSpPr>
          <p:cNvPr id="35" name="Foliennummernplatzhalter 3"/>
          <p:cNvSpPr txBox="1">
            <a:spLocks noGrp="1"/>
          </p:cNvSpPr>
          <p:nvPr/>
        </p:nvSpPr>
        <p:spPr bwMode="auto">
          <a:xfrm>
            <a:off x="395536" y="6478860"/>
            <a:ext cx="173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rgbClr val="F21C0A"/>
              </a:buClr>
              <a:buFont typeface="Wingdings" pitchFamily="2" charset="2"/>
              <a:buChar char="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rgbClr val="F21C0A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800"/>
              </a:lnSpc>
              <a:buFontTx/>
              <a:buNone/>
            </a:pPr>
            <a:fld id="{7D219471-F9FE-48FB-B9DC-5E8C3DF6C864}" type="slidenum">
              <a:rPr lang="en-GB" altLang="de-DE" sz="1000" smtClean="0"/>
              <a:pPr eaLnBrk="1" hangingPunct="1">
                <a:lnSpc>
                  <a:spcPts val="800"/>
                </a:lnSpc>
                <a:buFontTx/>
                <a:buNone/>
              </a:pPr>
              <a:t>6</a:t>
            </a:fld>
            <a:endParaRPr lang="en-GB" altLang="de-DE" sz="1000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395536" y="1237156"/>
            <a:ext cx="4543176" cy="1867994"/>
            <a:chOff x="395536" y="1237156"/>
            <a:chExt cx="4543176" cy="1867994"/>
          </a:xfrm>
        </p:grpSpPr>
        <p:sp>
          <p:nvSpPr>
            <p:cNvPr id="7" name="Rechteck 6"/>
            <p:cNvSpPr/>
            <p:nvPr/>
          </p:nvSpPr>
          <p:spPr>
            <a:xfrm>
              <a:off x="395536" y="1237156"/>
              <a:ext cx="4543176" cy="1867994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solidFill>
                <a:srgbClr val="BC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rgbClr val="000000"/>
                </a:solidFill>
              </a:endParaRPr>
            </a:p>
          </p:txBody>
        </p:sp>
        <p:pic>
          <p:nvPicPr>
            <p:cNvPr id="14" name="Grafik 1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49" r="4661" b="29965"/>
            <a:stretch/>
          </p:blipFill>
          <p:spPr bwMode="auto">
            <a:xfrm>
              <a:off x="474526" y="1304306"/>
              <a:ext cx="4378482" cy="1476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feld 9"/>
            <p:cNvSpPr txBox="1"/>
            <p:nvPr/>
          </p:nvSpPr>
          <p:spPr>
            <a:xfrm>
              <a:off x="1821228" y="2810969"/>
              <a:ext cx="1685077" cy="289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de-DE" b="1" dirty="0" smtClean="0"/>
                <a:t>Infrastructure</a:t>
              </a: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5054797" y="1226797"/>
            <a:ext cx="3549651" cy="1867994"/>
            <a:chOff x="5054797" y="1226797"/>
            <a:chExt cx="3549651" cy="1867994"/>
          </a:xfrm>
        </p:grpSpPr>
        <p:sp>
          <p:nvSpPr>
            <p:cNvPr id="19" name="Rechteck 18"/>
            <p:cNvSpPr/>
            <p:nvPr/>
          </p:nvSpPr>
          <p:spPr>
            <a:xfrm>
              <a:off x="5054797" y="1226797"/>
              <a:ext cx="3549651" cy="1867994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solidFill>
                <a:srgbClr val="BC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rgbClr val="000000"/>
                </a:solidFill>
              </a:endParaRPr>
            </a:p>
          </p:txBody>
        </p:sp>
        <p:pic>
          <p:nvPicPr>
            <p:cNvPr id="13" name="Picture 11" descr="http://thumbs.dreamstime.com/x/fuel-tanker-truck-9542048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148064" y="1304765"/>
              <a:ext cx="3361510" cy="1476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feld 20"/>
            <p:cNvSpPr txBox="1"/>
            <p:nvPr/>
          </p:nvSpPr>
          <p:spPr>
            <a:xfrm>
              <a:off x="5868144" y="2806851"/>
              <a:ext cx="1915974" cy="284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de-DE" b="1" dirty="0" smtClean="0"/>
                <a:t>Truck &amp; Busses</a:t>
              </a: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1042988" y="3320988"/>
            <a:ext cx="2890904" cy="3253122"/>
            <a:chOff x="1042988" y="3320988"/>
            <a:chExt cx="2890904" cy="3253122"/>
          </a:xfrm>
        </p:grpSpPr>
        <p:sp>
          <p:nvSpPr>
            <p:cNvPr id="25" name="Rechteck 24"/>
            <p:cNvSpPr/>
            <p:nvPr/>
          </p:nvSpPr>
          <p:spPr>
            <a:xfrm>
              <a:off x="1042988" y="3320988"/>
              <a:ext cx="2890904" cy="3253122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solidFill>
                <a:srgbClr val="BC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rgbClr val="000000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528" y="3370824"/>
              <a:ext cx="2741628" cy="284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feld 22"/>
            <p:cNvSpPr txBox="1"/>
            <p:nvPr/>
          </p:nvSpPr>
          <p:spPr>
            <a:xfrm>
              <a:off x="1727684" y="6284928"/>
              <a:ext cx="1505540" cy="289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de-DE" b="1" dirty="0" smtClean="0"/>
                <a:t>LNG Supply</a:t>
              </a: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5364088" y="3429000"/>
            <a:ext cx="1656184" cy="2287876"/>
            <a:chOff x="5364088" y="3429000"/>
            <a:chExt cx="1656184" cy="2287876"/>
          </a:xfrm>
        </p:grpSpPr>
        <p:sp>
          <p:nvSpPr>
            <p:cNvPr id="26" name="Rechteck 25"/>
            <p:cNvSpPr/>
            <p:nvPr/>
          </p:nvSpPr>
          <p:spPr>
            <a:xfrm>
              <a:off x="5364088" y="3429000"/>
              <a:ext cx="1656184" cy="2287876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solidFill>
                <a:srgbClr val="BC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rgbClr val="000000"/>
                </a:solidFill>
              </a:endParaRPr>
            </a:p>
          </p:txBody>
        </p:sp>
        <p:pic>
          <p:nvPicPr>
            <p:cNvPr id="2052" name="Picture 4" descr="http://previews.123rf.com/images/tribalium123/tribalium1231208/tribalium123120800222/14973338-Geldbeutel-mit-Dollar-Zeichen-Vektor-Illustration-Geldbeutel-gef-llt-Dollar-Lizenzfreie-Bilder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0703" y="3526785"/>
              <a:ext cx="1485758" cy="1880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feld 23"/>
            <p:cNvSpPr txBox="1"/>
            <p:nvPr/>
          </p:nvSpPr>
          <p:spPr>
            <a:xfrm>
              <a:off x="5472100" y="5427693"/>
              <a:ext cx="1415772" cy="289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de-DE" b="1" dirty="0" smtClean="0"/>
                <a:t>Economics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067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11560" y="1088740"/>
            <a:ext cx="2601230" cy="39138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03200" indent="-203200" algn="ctr">
              <a:lnSpc>
                <a:spcPts val="2400"/>
              </a:lnSpc>
            </a:pPr>
            <a:r>
              <a:rPr lang="en-GB" b="1" dirty="0" smtClean="0"/>
              <a:t>Mobile Stations</a:t>
            </a:r>
          </a:p>
          <a:p>
            <a:pPr marL="203200" indent="-203200">
              <a:lnSpc>
                <a:spcPts val="2400"/>
              </a:lnSpc>
            </a:pPr>
            <a:endParaRPr lang="en-GB" dirty="0" smtClean="0"/>
          </a:p>
          <a:p>
            <a:pPr marL="203200" indent="-203200">
              <a:lnSpc>
                <a:spcPts val="2400"/>
              </a:lnSpc>
            </a:pPr>
            <a:endParaRPr lang="en-GB" dirty="0" smtClean="0"/>
          </a:p>
          <a:p>
            <a:pPr marL="203200" indent="-203200">
              <a:lnSpc>
                <a:spcPts val="2400"/>
              </a:lnSpc>
            </a:pPr>
            <a:endParaRPr lang="en-GB" dirty="0" smtClean="0"/>
          </a:p>
          <a:p>
            <a:pPr marL="203200" indent="-203200">
              <a:lnSpc>
                <a:spcPts val="2400"/>
              </a:lnSpc>
            </a:pPr>
            <a:endParaRPr lang="en-GB" dirty="0" smtClean="0"/>
          </a:p>
          <a:p>
            <a:pPr marL="203200" indent="-203200">
              <a:lnSpc>
                <a:spcPts val="2400"/>
              </a:lnSpc>
            </a:pPr>
            <a:endParaRPr lang="en-GB" dirty="0" smtClean="0"/>
          </a:p>
          <a:p>
            <a:pPr marL="95250" indent="-95250">
              <a:lnSpc>
                <a:spcPts val="1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GB" sz="1200" dirty="0" smtClean="0"/>
              <a:t>20 </a:t>
            </a:r>
            <a:r>
              <a:rPr lang="en-GB" sz="1200" dirty="0"/>
              <a:t>&amp;</a:t>
            </a:r>
            <a:r>
              <a:rPr lang="en-GB" sz="1200" dirty="0" smtClean="0"/>
              <a:t> 43.4 m³</a:t>
            </a:r>
          </a:p>
          <a:p>
            <a:pPr marL="95250" indent="-95250">
              <a:lnSpc>
                <a:spcPts val="1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GB" sz="1200" dirty="0" smtClean="0"/>
              <a:t>8,000 kg &amp; 17,400 kg</a:t>
            </a:r>
          </a:p>
          <a:p>
            <a:pPr marL="95250" indent="-95250">
              <a:lnSpc>
                <a:spcPts val="1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GB" sz="1200" dirty="0" smtClean="0"/>
              <a:t>50 &amp; 110 Fillings</a:t>
            </a:r>
            <a:endParaRPr lang="en-GB" sz="1200" dirty="0"/>
          </a:p>
          <a:p>
            <a:pPr marL="95250" indent="-95250">
              <a:lnSpc>
                <a:spcPts val="1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GB" sz="1200" dirty="0" smtClean="0"/>
              <a:t>Components:</a:t>
            </a:r>
          </a:p>
          <a:p>
            <a:pPr marL="447675" lvl="1" indent="-180975">
              <a:lnSpc>
                <a:spcPts val="1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GB" sz="1200" dirty="0" smtClean="0"/>
              <a:t>Station</a:t>
            </a:r>
          </a:p>
          <a:p>
            <a:pPr marL="447675" lvl="1" indent="-180975">
              <a:lnSpc>
                <a:spcPts val="1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GB" sz="1200" dirty="0" smtClean="0"/>
              <a:t>Transport container or second Station</a:t>
            </a:r>
          </a:p>
          <a:p>
            <a:pPr marL="447675" lvl="1" indent="-180975">
              <a:lnSpc>
                <a:spcPts val="1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GB" sz="1200" dirty="0" smtClean="0"/>
              <a:t>Truck</a:t>
            </a:r>
          </a:p>
          <a:p>
            <a:pPr marL="447675" lvl="1" indent="-180975">
              <a:lnSpc>
                <a:spcPts val="1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endParaRPr lang="en-GB" sz="1200" dirty="0" smtClean="0"/>
          </a:p>
          <a:p>
            <a:pPr marL="447675" lvl="1" indent="-180975">
              <a:lnSpc>
                <a:spcPts val="1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endParaRPr lang="en-GB" sz="1200" dirty="0"/>
          </a:p>
          <a:p>
            <a:pPr marL="447675" lvl="1" indent="-180975">
              <a:lnSpc>
                <a:spcPts val="1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endParaRPr lang="en-GB" sz="1200" dirty="0" smtClean="0"/>
          </a:p>
        </p:txBody>
      </p:sp>
      <p:pic>
        <p:nvPicPr>
          <p:cNvPr id="4151" name="Picture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6" y="1484784"/>
            <a:ext cx="2249612" cy="1306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feld 29"/>
          <p:cNvSpPr txBox="1"/>
          <p:nvPr/>
        </p:nvSpPr>
        <p:spPr>
          <a:xfrm>
            <a:off x="3482938" y="1088740"/>
            <a:ext cx="2601230" cy="39138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03200" indent="-203200" algn="ctr">
              <a:lnSpc>
                <a:spcPts val="2400"/>
              </a:lnSpc>
            </a:pPr>
            <a:r>
              <a:rPr lang="en-GB" b="1" dirty="0" smtClean="0"/>
              <a:t>Movable Stations</a:t>
            </a:r>
          </a:p>
          <a:p>
            <a:pPr marL="203200" indent="-203200">
              <a:lnSpc>
                <a:spcPts val="2400"/>
              </a:lnSpc>
            </a:pPr>
            <a:endParaRPr lang="en-GB" dirty="0" smtClean="0"/>
          </a:p>
          <a:p>
            <a:pPr marL="203200" indent="-203200">
              <a:lnSpc>
                <a:spcPts val="2400"/>
              </a:lnSpc>
            </a:pPr>
            <a:endParaRPr lang="en-GB" dirty="0" smtClean="0"/>
          </a:p>
          <a:p>
            <a:pPr marL="203200" indent="-203200">
              <a:lnSpc>
                <a:spcPts val="2400"/>
              </a:lnSpc>
            </a:pPr>
            <a:endParaRPr lang="en-GB" dirty="0" smtClean="0"/>
          </a:p>
          <a:p>
            <a:pPr marL="203200" indent="-203200">
              <a:lnSpc>
                <a:spcPts val="2400"/>
              </a:lnSpc>
            </a:pPr>
            <a:endParaRPr lang="en-GB" dirty="0" smtClean="0"/>
          </a:p>
          <a:p>
            <a:pPr marL="203200" indent="-203200">
              <a:lnSpc>
                <a:spcPts val="2400"/>
              </a:lnSpc>
            </a:pPr>
            <a:endParaRPr lang="en-GB" sz="1200" dirty="0" smtClean="0"/>
          </a:p>
          <a:p>
            <a:pPr marL="95250" indent="-95250">
              <a:lnSpc>
                <a:spcPts val="1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GB" sz="1200" dirty="0" smtClean="0"/>
              <a:t>30 </a:t>
            </a:r>
            <a:r>
              <a:rPr lang="en-GB" sz="1200" dirty="0"/>
              <a:t>&amp;</a:t>
            </a:r>
            <a:r>
              <a:rPr lang="en-GB" sz="1200" dirty="0" smtClean="0"/>
              <a:t> 60 m³</a:t>
            </a:r>
          </a:p>
          <a:p>
            <a:pPr marL="95250" indent="-95250">
              <a:lnSpc>
                <a:spcPts val="1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GB" sz="1200" dirty="0" smtClean="0"/>
              <a:t>12,000 kg &amp; 24,000 kg</a:t>
            </a:r>
          </a:p>
          <a:p>
            <a:pPr marL="95250" indent="-95250">
              <a:lnSpc>
                <a:spcPts val="1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GB" sz="1200" dirty="0" smtClean="0"/>
              <a:t>75 &amp; 150 Fillings</a:t>
            </a:r>
          </a:p>
          <a:p>
            <a:pPr marL="95250" indent="-95250">
              <a:lnSpc>
                <a:spcPts val="1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GB" sz="1200" dirty="0"/>
              <a:t>Components:</a:t>
            </a:r>
          </a:p>
          <a:p>
            <a:pPr marL="447675" lvl="1" indent="-180975">
              <a:lnSpc>
                <a:spcPts val="1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GB" sz="1200" dirty="0" smtClean="0"/>
              <a:t>Station</a:t>
            </a:r>
            <a:endParaRPr lang="en-GB" sz="1200" dirty="0"/>
          </a:p>
          <a:p>
            <a:pPr marL="447675" lvl="1" indent="-180975">
              <a:lnSpc>
                <a:spcPts val="1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GB" sz="1200" dirty="0" smtClean="0"/>
              <a:t>Transport container</a:t>
            </a:r>
          </a:p>
          <a:p>
            <a:pPr marL="447675" lvl="1" indent="-180975">
              <a:lnSpc>
                <a:spcPts val="1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GB" sz="1200" dirty="0" smtClean="0"/>
              <a:t>Control container</a:t>
            </a:r>
            <a:endParaRPr lang="en-GB" sz="1200" dirty="0"/>
          </a:p>
          <a:p>
            <a:pPr marL="447675" lvl="1" indent="-180975">
              <a:lnSpc>
                <a:spcPts val="1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GB" sz="1200" dirty="0" smtClean="0"/>
              <a:t>Truck</a:t>
            </a:r>
          </a:p>
          <a:p>
            <a:pPr marL="447675" lvl="1" indent="-180975">
              <a:lnSpc>
                <a:spcPts val="1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endParaRPr lang="en-GB" sz="1200" dirty="0"/>
          </a:p>
          <a:p>
            <a:pPr marL="447675" lvl="1" indent="-180975">
              <a:lnSpc>
                <a:spcPts val="1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endParaRPr lang="en-GB" sz="1200" dirty="0" smtClean="0"/>
          </a:p>
          <a:p>
            <a:pPr marL="447675" lvl="1" indent="-180975">
              <a:lnSpc>
                <a:spcPts val="1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endParaRPr lang="en-GB" sz="1200" dirty="0"/>
          </a:p>
        </p:txBody>
      </p:sp>
      <p:pic>
        <p:nvPicPr>
          <p:cNvPr id="4153" name="Picture 5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257" y="1448780"/>
            <a:ext cx="2524907" cy="1049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feld 31"/>
          <p:cNvSpPr txBox="1"/>
          <p:nvPr/>
        </p:nvSpPr>
        <p:spPr>
          <a:xfrm>
            <a:off x="6372200" y="1088740"/>
            <a:ext cx="2601230" cy="39138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03200" indent="-203200" algn="ctr">
              <a:lnSpc>
                <a:spcPts val="2400"/>
              </a:lnSpc>
            </a:pPr>
            <a:r>
              <a:rPr lang="en-GB" b="1" dirty="0" smtClean="0"/>
              <a:t>Full Scale Stations</a:t>
            </a:r>
          </a:p>
          <a:p>
            <a:pPr marL="203200" indent="-203200">
              <a:lnSpc>
                <a:spcPts val="2400"/>
              </a:lnSpc>
            </a:pPr>
            <a:endParaRPr lang="en-GB" dirty="0" smtClean="0"/>
          </a:p>
          <a:p>
            <a:pPr marL="203200" indent="-203200">
              <a:lnSpc>
                <a:spcPts val="2400"/>
              </a:lnSpc>
            </a:pPr>
            <a:endParaRPr lang="en-GB" dirty="0" smtClean="0"/>
          </a:p>
          <a:p>
            <a:pPr marL="203200" indent="-203200">
              <a:lnSpc>
                <a:spcPts val="2400"/>
              </a:lnSpc>
            </a:pPr>
            <a:endParaRPr lang="en-GB" dirty="0" smtClean="0"/>
          </a:p>
          <a:p>
            <a:pPr marL="203200" indent="-203200">
              <a:lnSpc>
                <a:spcPts val="2400"/>
              </a:lnSpc>
            </a:pPr>
            <a:endParaRPr lang="en-GB" dirty="0" smtClean="0"/>
          </a:p>
          <a:p>
            <a:pPr marL="203200" indent="-203200">
              <a:lnSpc>
                <a:spcPts val="2400"/>
              </a:lnSpc>
            </a:pPr>
            <a:endParaRPr lang="en-GB" dirty="0" smtClean="0"/>
          </a:p>
          <a:p>
            <a:pPr marL="203200" indent="-203200">
              <a:lnSpc>
                <a:spcPts val="1400"/>
              </a:lnSpc>
            </a:pPr>
            <a:endParaRPr lang="en-GB" sz="1200" dirty="0" smtClean="0"/>
          </a:p>
          <a:p>
            <a:pPr marL="95250" indent="-95250">
              <a:lnSpc>
                <a:spcPts val="1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GB" sz="1200" dirty="0"/>
              <a:t>7</a:t>
            </a:r>
            <a:r>
              <a:rPr lang="en-GB" sz="1200" dirty="0" smtClean="0"/>
              <a:t>0 m³ &amp; 140 m³</a:t>
            </a:r>
          </a:p>
          <a:p>
            <a:pPr marL="95250" indent="-95250">
              <a:lnSpc>
                <a:spcPts val="1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GB" sz="1200" dirty="0" smtClean="0"/>
              <a:t>28,000 kg &amp; 56,000 kg</a:t>
            </a:r>
          </a:p>
          <a:p>
            <a:pPr marL="95250" indent="-95250">
              <a:lnSpc>
                <a:spcPts val="1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GB" sz="1200" dirty="0" smtClean="0"/>
              <a:t>175 &amp; 350 Fillings</a:t>
            </a:r>
          </a:p>
          <a:p>
            <a:pPr marL="95250" indent="-95250">
              <a:lnSpc>
                <a:spcPts val="1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GB" sz="1200" dirty="0"/>
              <a:t>Components:</a:t>
            </a:r>
          </a:p>
          <a:p>
            <a:pPr marL="447675" lvl="1" indent="-180975">
              <a:lnSpc>
                <a:spcPts val="1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GB" sz="1200" dirty="0" smtClean="0"/>
              <a:t>Basic Station (1 tank, 1 dispenser)</a:t>
            </a:r>
          </a:p>
          <a:p>
            <a:pPr marL="447675" lvl="1" indent="-180975">
              <a:lnSpc>
                <a:spcPts val="1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GB" sz="1200" dirty="0" smtClean="0"/>
              <a:t>Second Tank</a:t>
            </a:r>
          </a:p>
          <a:p>
            <a:pPr marL="447675" lvl="1" indent="-180975">
              <a:lnSpc>
                <a:spcPts val="1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GB" sz="1200" dirty="0" smtClean="0"/>
              <a:t>Additional Dispenser</a:t>
            </a:r>
            <a:endParaRPr lang="en-GB" sz="1200" dirty="0"/>
          </a:p>
          <a:p>
            <a:pPr marL="447675" lvl="1" indent="-180975">
              <a:lnSpc>
                <a:spcPts val="1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GB" sz="1200" dirty="0" smtClean="0"/>
              <a:t>Transport container</a:t>
            </a:r>
            <a:endParaRPr lang="en-GB" sz="1200" dirty="0"/>
          </a:p>
          <a:p>
            <a:pPr marL="447675" lvl="1" indent="-180975">
              <a:lnSpc>
                <a:spcPts val="1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GB" sz="1200" dirty="0" smtClean="0"/>
              <a:t>Truck</a:t>
            </a:r>
            <a:endParaRPr lang="en-GB" sz="1200" dirty="0"/>
          </a:p>
        </p:txBody>
      </p:sp>
      <p:pic>
        <p:nvPicPr>
          <p:cNvPr id="4154" name="Picture 5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627" y="1434267"/>
            <a:ext cx="2314376" cy="1625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584491" y="431388"/>
            <a:ext cx="8559509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100"/>
              </a:lnSpc>
              <a:spcBef>
                <a:spcPct val="0"/>
              </a:spcBef>
              <a:buNone/>
              <a:defRPr sz="2500" kern="1200">
                <a:solidFill>
                  <a:srgbClr val="F21C0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Basic Data of Fuelling Stations </a:t>
            </a:r>
            <a:endParaRPr lang="en-GB" altLang="de-DE" b="1" dirty="0" smtClean="0"/>
          </a:p>
        </p:txBody>
      </p:sp>
      <p:sp>
        <p:nvSpPr>
          <p:cNvPr id="11" name="Foliennummernplatzhalter 3"/>
          <p:cNvSpPr txBox="1">
            <a:spLocks noGrp="1"/>
          </p:cNvSpPr>
          <p:nvPr/>
        </p:nvSpPr>
        <p:spPr bwMode="auto">
          <a:xfrm>
            <a:off x="395536" y="6478860"/>
            <a:ext cx="173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rgbClr val="F21C0A"/>
              </a:buClr>
              <a:buFont typeface="Wingdings" pitchFamily="2" charset="2"/>
              <a:buChar char="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rgbClr val="F21C0A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800"/>
              </a:lnSpc>
              <a:buFontTx/>
              <a:buNone/>
            </a:pPr>
            <a:fld id="{7D219471-F9FE-48FB-B9DC-5E8C3DF6C864}" type="slidenum">
              <a:rPr lang="en-GB" altLang="de-DE" sz="1000" smtClean="0"/>
              <a:pPr eaLnBrk="1" hangingPunct="1">
                <a:lnSpc>
                  <a:spcPts val="800"/>
                </a:lnSpc>
                <a:buFontTx/>
                <a:buNone/>
              </a:pPr>
              <a:t>7</a:t>
            </a:fld>
            <a:endParaRPr lang="en-GB" altLang="de-DE" sz="1000" dirty="0"/>
          </a:p>
        </p:txBody>
      </p:sp>
      <p:sp>
        <p:nvSpPr>
          <p:cNvPr id="12" name="Pfeil nach rechts 11"/>
          <p:cNvSpPr/>
          <p:nvPr/>
        </p:nvSpPr>
        <p:spPr>
          <a:xfrm>
            <a:off x="791580" y="5697252"/>
            <a:ext cx="900100" cy="612068"/>
          </a:xfrm>
          <a:prstGeom prst="rightArrow">
            <a:avLst/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979711" y="5805264"/>
            <a:ext cx="5693103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b="1" dirty="0" smtClean="0"/>
              <a:t>Type of fuelling station depends on project phase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0" y="4760277"/>
            <a:ext cx="8892480" cy="914909"/>
            <a:chOff x="0" y="4760277"/>
            <a:chExt cx="8892480" cy="914909"/>
          </a:xfrm>
        </p:grpSpPr>
        <p:sp>
          <p:nvSpPr>
            <p:cNvPr id="15" name="Textfeld 14"/>
            <p:cNvSpPr txBox="1"/>
            <p:nvPr/>
          </p:nvSpPr>
          <p:spPr>
            <a:xfrm>
              <a:off x="0" y="5121188"/>
              <a:ext cx="136764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de-DE" dirty="0" smtClean="0"/>
                <a:t>Minimum Trucks/</a:t>
              </a:r>
              <a:r>
                <a:rPr lang="de-DE" dirty="0" err="1" smtClean="0"/>
                <a:t>day</a:t>
              </a:r>
              <a:endParaRPr lang="de-DE" dirty="0" smtClean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2591780" y="5230071"/>
              <a:ext cx="458598" cy="323165"/>
            </a:xfrm>
            <a:prstGeom prst="rect">
              <a:avLst/>
            </a:prstGeom>
            <a:solidFill>
              <a:schemeClr val="accent2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de-DE" b="1" dirty="0" smtClean="0"/>
                <a:t>15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517558" y="5230071"/>
              <a:ext cx="458598" cy="323165"/>
            </a:xfrm>
            <a:prstGeom prst="rect">
              <a:avLst/>
            </a:prstGeom>
            <a:solidFill>
              <a:schemeClr val="accent2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de-DE" b="1" dirty="0" smtClean="0"/>
                <a:t>40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8433882" y="5230071"/>
              <a:ext cx="458598" cy="323165"/>
            </a:xfrm>
            <a:prstGeom prst="rect">
              <a:avLst/>
            </a:prstGeom>
            <a:solidFill>
              <a:schemeClr val="accent2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de-DE" b="1" dirty="0" smtClean="0"/>
                <a:t>75</a:t>
              </a:r>
            </a:p>
          </p:txBody>
        </p:sp>
        <p:sp>
          <p:nvSpPr>
            <p:cNvPr id="19" name="Pfeil nach unten 18"/>
            <p:cNvSpPr/>
            <p:nvPr/>
          </p:nvSpPr>
          <p:spPr>
            <a:xfrm>
              <a:off x="2699792" y="4761148"/>
              <a:ext cx="229299" cy="396915"/>
            </a:xfrm>
            <a:prstGeom prst="downArrow">
              <a:avLst/>
            </a:prstGeom>
            <a:solidFill>
              <a:schemeClr val="accent2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rgbClr val="000000"/>
                </a:solidFill>
              </a:endParaRPr>
            </a:p>
          </p:txBody>
        </p:sp>
        <p:sp>
          <p:nvSpPr>
            <p:cNvPr id="20" name="Pfeil nach unten 19"/>
            <p:cNvSpPr/>
            <p:nvPr/>
          </p:nvSpPr>
          <p:spPr>
            <a:xfrm>
              <a:off x="5602841" y="4760277"/>
              <a:ext cx="229299" cy="396915"/>
            </a:xfrm>
            <a:prstGeom prst="downArrow">
              <a:avLst/>
            </a:prstGeom>
            <a:solidFill>
              <a:schemeClr val="accent2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rgbClr val="000000"/>
                </a:solidFill>
              </a:endParaRPr>
            </a:p>
          </p:txBody>
        </p:sp>
        <p:sp>
          <p:nvSpPr>
            <p:cNvPr id="21" name="Pfeil nach unten 20"/>
            <p:cNvSpPr/>
            <p:nvPr/>
          </p:nvSpPr>
          <p:spPr>
            <a:xfrm>
              <a:off x="8532440" y="4761148"/>
              <a:ext cx="229299" cy="396915"/>
            </a:xfrm>
            <a:prstGeom prst="downArrow">
              <a:avLst/>
            </a:prstGeom>
            <a:solidFill>
              <a:schemeClr val="accent2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55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Bildergebnis für Vernadsky Non Governmental Found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3" name="Titel 1"/>
          <p:cNvSpPr txBox="1">
            <a:spLocks/>
          </p:cNvSpPr>
          <p:nvPr/>
        </p:nvSpPr>
        <p:spPr>
          <a:xfrm>
            <a:off x="584491" y="431388"/>
            <a:ext cx="8559509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100"/>
              </a:lnSpc>
              <a:spcBef>
                <a:spcPct val="0"/>
              </a:spcBef>
              <a:buNone/>
              <a:defRPr sz="2500" kern="1200">
                <a:solidFill>
                  <a:srgbClr val="F21C0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de-DE" b="1" dirty="0" smtClean="0"/>
              <a:t>Savings</a:t>
            </a:r>
          </a:p>
        </p:txBody>
      </p:sp>
      <p:sp>
        <p:nvSpPr>
          <p:cNvPr id="35" name="Foliennummernplatzhalter 3"/>
          <p:cNvSpPr txBox="1">
            <a:spLocks noGrp="1"/>
          </p:cNvSpPr>
          <p:nvPr/>
        </p:nvSpPr>
        <p:spPr bwMode="auto">
          <a:xfrm>
            <a:off x="395536" y="6478860"/>
            <a:ext cx="173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rgbClr val="F21C0A"/>
              </a:buClr>
              <a:buFont typeface="Wingdings" pitchFamily="2" charset="2"/>
              <a:buChar char="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rgbClr val="F21C0A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800"/>
              </a:lnSpc>
              <a:buFontTx/>
              <a:buNone/>
            </a:pPr>
            <a:fld id="{7D219471-F9FE-48FB-B9DC-5E8C3DF6C864}" type="slidenum">
              <a:rPr lang="en-GB" altLang="de-DE" sz="1000" smtClean="0"/>
              <a:pPr eaLnBrk="1" hangingPunct="1">
                <a:lnSpc>
                  <a:spcPts val="800"/>
                </a:lnSpc>
                <a:buFontTx/>
                <a:buNone/>
              </a:pPr>
              <a:t>8</a:t>
            </a:fld>
            <a:endParaRPr lang="en-GB" altLang="de-DE" sz="1000" dirty="0"/>
          </a:p>
        </p:txBody>
      </p:sp>
      <p:sp>
        <p:nvSpPr>
          <p:cNvPr id="4" name="Textfeld 3"/>
          <p:cNvSpPr txBox="1"/>
          <p:nvPr/>
        </p:nvSpPr>
        <p:spPr>
          <a:xfrm>
            <a:off x="589718" y="1268760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3200" indent="-203200">
              <a:lnSpc>
                <a:spcPts val="2400"/>
              </a:lnSpc>
              <a:buClr>
                <a:srgbClr val="F21C0A"/>
              </a:buClr>
              <a:buSzPct val="100000"/>
            </a:pPr>
            <a:r>
              <a:rPr lang="en-GB" dirty="0" smtClean="0"/>
              <a:t>Dependency of payback period from</a:t>
            </a:r>
          </a:p>
          <a:p>
            <a:pPr marL="203200" indent="-203200">
              <a:lnSpc>
                <a:spcPts val="2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GB" dirty="0" smtClean="0"/>
              <a:t>Annual mileage</a:t>
            </a:r>
          </a:p>
          <a:p>
            <a:pPr marL="203200" indent="-203200">
              <a:lnSpc>
                <a:spcPts val="2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GB" dirty="0" smtClean="0"/>
              <a:t>Retrofitting costs respectively additional investment for LNG-trucks</a:t>
            </a:r>
          </a:p>
          <a:p>
            <a:pPr marL="203200" indent="-203200">
              <a:lnSpc>
                <a:spcPts val="2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en-GB" dirty="0" smtClean="0"/>
              <a:t>Discount on price per kg</a:t>
            </a:r>
          </a:p>
        </p:txBody>
      </p:sp>
      <p:sp>
        <p:nvSpPr>
          <p:cNvPr id="5" name="Pfeil nach rechts 4"/>
          <p:cNvSpPr/>
          <p:nvPr/>
        </p:nvSpPr>
        <p:spPr>
          <a:xfrm>
            <a:off x="791580" y="5697252"/>
            <a:ext cx="900100" cy="612068"/>
          </a:xfrm>
          <a:prstGeom prst="rightArrow">
            <a:avLst/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979712" y="5805264"/>
            <a:ext cx="5436604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b="1" dirty="0" smtClean="0"/>
              <a:t>Payback time &lt; 6 years seams to be reasonable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23528" y="4998271"/>
            <a:ext cx="4464496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en-GB" sz="800" dirty="0" smtClean="0"/>
              <a:t>Diesel – 0,20 €/kg</a:t>
            </a:r>
          </a:p>
          <a:p>
            <a:pPr>
              <a:lnSpc>
                <a:spcPts val="800"/>
              </a:lnSpc>
            </a:pPr>
            <a:r>
              <a:rPr lang="en-GB" sz="800" dirty="0" smtClean="0"/>
              <a:t>Additional maintenance expenses for LNG-Trucks (1 per 30.000 km instead of 60.000 km)</a:t>
            </a: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716552"/>
              </p:ext>
            </p:extLst>
          </p:nvPr>
        </p:nvGraphicFramePr>
        <p:xfrm>
          <a:off x="359532" y="2672916"/>
          <a:ext cx="421246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"/>
                <a:gridCol w="684076"/>
                <a:gridCol w="684076"/>
                <a:gridCol w="684076"/>
                <a:gridCol w="648072"/>
                <a:gridCol w="6840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Tkm</a:t>
                      </a:r>
                      <a:r>
                        <a:rPr lang="de-DE" sz="1600" dirty="0" smtClean="0"/>
                        <a:t>/a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10T€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15</a:t>
                      </a:r>
                      <a:r>
                        <a:rPr lang="de-DE" sz="1600" baseline="0" dirty="0" smtClean="0"/>
                        <a:t>T€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20T€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25T€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30T€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70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4,1</a:t>
                      </a:r>
                      <a:endParaRPr lang="de-DE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7,0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11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16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24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100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2,7</a:t>
                      </a:r>
                      <a:endParaRPr lang="de-DE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4,4</a:t>
                      </a:r>
                      <a:endParaRPr lang="de-DE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6,4</a:t>
                      </a:r>
                      <a:endParaRPr lang="de-DE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8,8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120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2,2</a:t>
                      </a:r>
                      <a:endParaRPr lang="de-DE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3,5</a:t>
                      </a:r>
                      <a:endParaRPr lang="de-DE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5,0</a:t>
                      </a:r>
                      <a:endParaRPr lang="de-DE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6,8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8,8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150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1,7</a:t>
                      </a:r>
                      <a:endParaRPr lang="de-DE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2,6</a:t>
                      </a:r>
                      <a:endParaRPr lang="de-DE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3,8</a:t>
                      </a:r>
                      <a:endParaRPr lang="de-DE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5,0</a:t>
                      </a:r>
                      <a:endParaRPr lang="de-DE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6,4</a:t>
                      </a:r>
                      <a:endParaRPr lang="de-DE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180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1,4</a:t>
                      </a:r>
                      <a:endParaRPr lang="de-DE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2,2</a:t>
                      </a:r>
                      <a:endParaRPr lang="de-DE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3,0</a:t>
                      </a:r>
                      <a:endParaRPr lang="de-DE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4,0</a:t>
                      </a:r>
                      <a:endParaRPr lang="de-DE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5,0</a:t>
                      </a:r>
                      <a:endParaRPr lang="de-DE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4680012" y="4998271"/>
            <a:ext cx="4464496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en-GB" sz="800" dirty="0" smtClean="0"/>
              <a:t>Diesel – 0,15 €/kg</a:t>
            </a:r>
          </a:p>
          <a:p>
            <a:pPr>
              <a:lnSpc>
                <a:spcPts val="800"/>
              </a:lnSpc>
            </a:pPr>
            <a:r>
              <a:rPr lang="en-GB" sz="800" dirty="0" smtClean="0"/>
              <a:t>Additional maintenance expenses for LNG-Trucks (1 per 30.000 km instead of 60.000 km)</a:t>
            </a:r>
          </a:p>
        </p:txBody>
      </p:sp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188167"/>
              </p:ext>
            </p:extLst>
          </p:nvPr>
        </p:nvGraphicFramePr>
        <p:xfrm>
          <a:off x="4752020" y="2672916"/>
          <a:ext cx="421246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"/>
                <a:gridCol w="684076"/>
                <a:gridCol w="684076"/>
                <a:gridCol w="684076"/>
                <a:gridCol w="648072"/>
                <a:gridCol w="6840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Tkm</a:t>
                      </a:r>
                      <a:r>
                        <a:rPr lang="de-DE" sz="1600" dirty="0" smtClean="0"/>
                        <a:t>/a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10T€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15</a:t>
                      </a:r>
                      <a:r>
                        <a:rPr lang="de-DE" sz="1600" baseline="0" dirty="0" smtClean="0"/>
                        <a:t>T€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20T€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25T€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30T€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70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7,2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14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26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52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163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100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4,5</a:t>
                      </a:r>
                      <a:endParaRPr lang="de-DE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7,8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120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3,6</a:t>
                      </a:r>
                      <a:endParaRPr lang="de-DE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6,0</a:t>
                      </a:r>
                      <a:endParaRPr lang="de-DE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9,1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150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2,7</a:t>
                      </a:r>
                      <a:endParaRPr lang="de-DE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4,5</a:t>
                      </a:r>
                      <a:endParaRPr lang="de-DE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6,6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9,1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180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2,2</a:t>
                      </a:r>
                      <a:endParaRPr lang="de-DE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3,6</a:t>
                      </a:r>
                      <a:endParaRPr lang="de-DE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5,1</a:t>
                      </a:r>
                      <a:endParaRPr lang="de-DE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6,9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9,1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42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Bildergebnis für Vernadsky Non Governmental Found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3" name="Titel 1"/>
          <p:cNvSpPr txBox="1">
            <a:spLocks/>
          </p:cNvSpPr>
          <p:nvPr/>
        </p:nvSpPr>
        <p:spPr>
          <a:xfrm>
            <a:off x="584491" y="431388"/>
            <a:ext cx="8559509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100"/>
              </a:lnSpc>
              <a:spcBef>
                <a:spcPct val="0"/>
              </a:spcBef>
              <a:buNone/>
              <a:defRPr sz="2500" kern="1200">
                <a:solidFill>
                  <a:srgbClr val="F21C0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de-DE" b="1" dirty="0" smtClean="0"/>
              <a:t>1</a:t>
            </a:r>
            <a:r>
              <a:rPr lang="en-GB" altLang="de-DE" b="1" baseline="30000" dirty="0" smtClean="0"/>
              <a:t>st</a:t>
            </a:r>
            <a:r>
              <a:rPr lang="en-GB" altLang="de-DE" b="1" dirty="0" smtClean="0"/>
              <a:t>  Place for </a:t>
            </a:r>
            <a:r>
              <a:rPr lang="en-GB" altLang="de-DE" b="1" dirty="0" err="1" smtClean="0"/>
              <a:t>Truckage</a:t>
            </a:r>
            <a:r>
              <a:rPr lang="en-GB" altLang="de-DE" b="1" dirty="0" smtClean="0"/>
              <a:t> Company using LNG </a:t>
            </a:r>
          </a:p>
        </p:txBody>
      </p:sp>
      <p:sp>
        <p:nvSpPr>
          <p:cNvPr id="35" name="Foliennummernplatzhalter 3"/>
          <p:cNvSpPr txBox="1">
            <a:spLocks noGrp="1"/>
          </p:cNvSpPr>
          <p:nvPr/>
        </p:nvSpPr>
        <p:spPr bwMode="auto">
          <a:xfrm>
            <a:off x="395536" y="6478860"/>
            <a:ext cx="173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rgbClr val="F21C0A"/>
              </a:buClr>
              <a:buFont typeface="Wingdings" pitchFamily="2" charset="2"/>
              <a:buChar char="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rgbClr val="F21C0A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800"/>
              </a:lnSpc>
              <a:buFontTx/>
              <a:buNone/>
            </a:pPr>
            <a:fld id="{7D219471-F9FE-48FB-B9DC-5E8C3DF6C864}" type="slidenum">
              <a:rPr lang="en-GB" altLang="de-DE" sz="1000" smtClean="0"/>
              <a:pPr eaLnBrk="1" hangingPunct="1">
                <a:lnSpc>
                  <a:spcPts val="800"/>
                </a:lnSpc>
                <a:buFontTx/>
                <a:buNone/>
              </a:pPr>
              <a:t>9</a:t>
            </a:fld>
            <a:endParaRPr lang="en-GB" altLang="de-DE" sz="1000" dirty="0"/>
          </a:p>
        </p:txBody>
      </p:sp>
      <p:pic>
        <p:nvPicPr>
          <p:cNvPr id="7" name="Picture 4" descr="Umris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23" y="1988840"/>
            <a:ext cx="609600" cy="67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" descr="http://ecx.images-amazon.com/images/I/61eZd7ByimL._SL1200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4292600"/>
            <a:ext cx="981019" cy="98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ryoMac LNG Fueling Nozzl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4140200"/>
            <a:ext cx="162444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50800" y="5162490"/>
            <a:ext cx="2951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sz="1300" dirty="0" smtClean="0"/>
              <a:t>Diesel price / l              LNG price / kg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06400" y="2741534"/>
            <a:ext cx="2151423" cy="43601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>
              <a:lnSpc>
                <a:spcPts val="1700"/>
              </a:lnSpc>
            </a:pPr>
            <a:r>
              <a:rPr lang="en-GB" sz="1300" dirty="0" smtClean="0">
                <a:latin typeface="Arial"/>
              </a:rPr>
              <a:t>assumed efficiency relation:  </a:t>
            </a:r>
            <a:br>
              <a:rPr lang="en-GB" sz="1300" dirty="0" smtClean="0">
                <a:latin typeface="Arial"/>
              </a:rPr>
            </a:br>
            <a:r>
              <a:rPr lang="en-GB" sz="1300" b="1" dirty="0" smtClean="0">
                <a:latin typeface="Arial"/>
              </a:rPr>
              <a:t>1 l Diesel = 0,9 kg LNG </a:t>
            </a:r>
            <a:endParaRPr lang="en-GB" sz="1300" dirty="0" smtClean="0">
              <a:latin typeface="Arial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54000" y="5562600"/>
            <a:ext cx="2220160" cy="43601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>
              <a:lnSpc>
                <a:spcPts val="1700"/>
              </a:lnSpc>
            </a:pPr>
            <a:r>
              <a:rPr lang="en-GB" sz="1300" dirty="0" smtClean="0"/>
              <a:t>discount of 5 €-Cent / l </a:t>
            </a:r>
            <a:br>
              <a:rPr lang="en-GB" sz="1300" dirty="0" smtClean="0"/>
            </a:br>
            <a:r>
              <a:rPr lang="en-GB" sz="1300" dirty="0" smtClean="0"/>
              <a:t>=&gt; </a:t>
            </a:r>
            <a:r>
              <a:rPr lang="en-GB" sz="1300" b="1" dirty="0" smtClean="0"/>
              <a:t>Fuel advantage &gt; 5.6 t€/a</a:t>
            </a:r>
            <a:endParaRPr lang="en-GB" sz="1300" dirty="0" smtClean="0">
              <a:latin typeface="Arial"/>
            </a:endParaRPr>
          </a:p>
        </p:txBody>
      </p:sp>
      <p:pic>
        <p:nvPicPr>
          <p:cNvPr id="14" name="Picture 2" descr="Checkered Flag clip art Vector clip art - Free vector for free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709" y="3159905"/>
            <a:ext cx="1025891" cy="108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3444658" y="1854200"/>
            <a:ext cx="2039020" cy="109004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GB" b="1" dirty="0" smtClean="0"/>
              <a:t>1st place for </a:t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err="1" smtClean="0"/>
              <a:t>truckage</a:t>
            </a:r>
            <a:r>
              <a:rPr lang="en-GB" b="1" dirty="0" smtClean="0"/>
              <a:t> company</a:t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using LNG!</a:t>
            </a:r>
            <a:endParaRPr lang="en-GB" sz="1300" dirty="0" smtClean="0">
              <a:latin typeface="Arial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3200400" y="1600200"/>
            <a:ext cx="2489200" cy="4673600"/>
          </a:xfrm>
          <a:prstGeom prst="rect">
            <a:avLst/>
          </a:prstGeom>
          <a:noFill/>
          <a:ln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416353" y="4578740"/>
            <a:ext cx="2156681" cy="1451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b="1" dirty="0" smtClean="0"/>
              <a:t>Summary</a:t>
            </a:r>
          </a:p>
          <a:p>
            <a:pPr defTabSz="1350963">
              <a:lnSpc>
                <a:spcPts val="1600"/>
              </a:lnSpc>
            </a:pPr>
            <a:r>
              <a:rPr lang="en-GB" sz="1400" dirty="0" smtClean="0"/>
              <a:t>Fuel Costs	 28 t€</a:t>
            </a:r>
          </a:p>
          <a:p>
            <a:pPr defTabSz="1350963">
              <a:lnSpc>
                <a:spcPts val="1600"/>
              </a:lnSpc>
            </a:pPr>
            <a:r>
              <a:rPr lang="en-GB" sz="1400" dirty="0" smtClean="0"/>
              <a:t>LNG truck</a:t>
            </a:r>
            <a:r>
              <a:rPr lang="en-GB" sz="1400" smtClean="0"/>
              <a:t>	</a:t>
            </a:r>
            <a:r>
              <a:rPr lang="en-GB" sz="1400" smtClean="0"/>
              <a:t>-</a:t>
            </a:r>
            <a:r>
              <a:rPr lang="en-GB" sz="1400" smtClean="0"/>
              <a:t>20</a:t>
            </a:r>
            <a:r>
              <a:rPr lang="en-GB" sz="1400" smtClean="0"/>
              <a:t> </a:t>
            </a:r>
            <a:r>
              <a:rPr lang="en-GB" sz="1400" dirty="0" smtClean="0"/>
              <a:t>t€</a:t>
            </a:r>
          </a:p>
          <a:p>
            <a:pPr defTabSz="1350963">
              <a:lnSpc>
                <a:spcPts val="1400"/>
              </a:lnSpc>
            </a:pPr>
            <a:r>
              <a:rPr lang="en-GB" sz="1400" dirty="0" smtClean="0"/>
              <a:t>Maintenance	  -8 t€</a:t>
            </a:r>
          </a:p>
          <a:p>
            <a:pPr defTabSz="1350963">
              <a:lnSpc>
                <a:spcPts val="1400"/>
              </a:lnSpc>
            </a:pPr>
            <a:r>
              <a:rPr lang="en-GB" sz="1400" dirty="0" smtClean="0"/>
              <a:t>Subsidy	   X t€</a:t>
            </a:r>
          </a:p>
          <a:p>
            <a:pPr defTabSz="1350963">
              <a:lnSpc>
                <a:spcPts val="2400"/>
              </a:lnSpc>
              <a:spcBef>
                <a:spcPts val="600"/>
              </a:spcBef>
            </a:pPr>
            <a:r>
              <a:rPr lang="en-GB" sz="1400" dirty="0" smtClean="0"/>
              <a:t>Benefit	positive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3444658" y="5697252"/>
            <a:ext cx="202898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6" descr="Transpo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24844"/>
            <a:ext cx="2133600" cy="49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feld 20"/>
          <p:cNvSpPr txBox="1"/>
          <p:nvPr/>
        </p:nvSpPr>
        <p:spPr>
          <a:xfrm>
            <a:off x="6178100" y="2532844"/>
            <a:ext cx="2489464" cy="43601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r">
              <a:lnSpc>
                <a:spcPts val="1700"/>
              </a:lnSpc>
            </a:pPr>
            <a:r>
              <a:rPr lang="en-GB" sz="1300" dirty="0" smtClean="0">
                <a:latin typeface="Arial"/>
              </a:rPr>
              <a:t>assumed mileage: </a:t>
            </a:r>
            <a:r>
              <a:rPr lang="en-GB" sz="1300" b="1" dirty="0" smtClean="0">
                <a:latin typeface="Arial"/>
              </a:rPr>
              <a:t>150 </a:t>
            </a:r>
            <a:r>
              <a:rPr lang="en-GB" sz="1300" b="1" dirty="0" err="1" smtClean="0">
                <a:latin typeface="Arial"/>
              </a:rPr>
              <a:t>tkm</a:t>
            </a:r>
            <a:r>
              <a:rPr lang="en-GB" sz="1300" b="1" dirty="0" smtClean="0">
                <a:latin typeface="Arial"/>
              </a:rPr>
              <a:t>/a</a:t>
            </a:r>
            <a:r>
              <a:rPr lang="en-GB" sz="1300" dirty="0" smtClean="0">
                <a:latin typeface="Arial"/>
              </a:rPr>
              <a:t/>
            </a:r>
            <a:br>
              <a:rPr lang="en-GB" sz="1300" dirty="0" smtClean="0">
                <a:latin typeface="Arial"/>
              </a:rPr>
            </a:br>
            <a:r>
              <a:rPr lang="en-GB" sz="1300" dirty="0" smtClean="0">
                <a:latin typeface="Arial"/>
              </a:rPr>
              <a:t>LNG-truck economic life: </a:t>
            </a:r>
            <a:r>
              <a:rPr lang="en-GB" sz="1300" b="1" dirty="0" smtClean="0">
                <a:latin typeface="Arial"/>
              </a:rPr>
              <a:t>5 years</a:t>
            </a:r>
            <a:endParaRPr lang="en-GB" sz="1300" dirty="0" smtClean="0">
              <a:latin typeface="Arial"/>
            </a:endParaRPr>
          </a:p>
        </p:txBody>
      </p:sp>
      <p:pic>
        <p:nvPicPr>
          <p:cNvPr id="23" name="Picture 13" descr="Transpo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76" y="3498044"/>
            <a:ext cx="1058624" cy="113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feld 23"/>
          <p:cNvSpPr txBox="1"/>
          <p:nvPr/>
        </p:nvSpPr>
        <p:spPr>
          <a:xfrm>
            <a:off x="5855654" y="5344592"/>
            <a:ext cx="3288345" cy="87203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1700"/>
              </a:lnSpc>
            </a:pPr>
            <a:r>
              <a:rPr lang="en-GB" sz="1300" dirty="0"/>
              <a:t>R</a:t>
            </a:r>
            <a:r>
              <a:rPr lang="en-GB" sz="1300" dirty="0" smtClean="0"/>
              <a:t>educing additional expenditure </a:t>
            </a:r>
            <a:br>
              <a:rPr lang="en-GB" sz="1300" dirty="0" smtClean="0"/>
            </a:br>
            <a:r>
              <a:rPr lang="en-GB" sz="1300" dirty="0" smtClean="0"/>
              <a:t>=&gt; </a:t>
            </a:r>
            <a:r>
              <a:rPr lang="en-GB" sz="1300" b="1" dirty="0" smtClean="0"/>
              <a:t>A strategic client (sufficient number of trucks) will get guarantee of economical positive result</a:t>
            </a:r>
            <a:endParaRPr lang="en-GB" sz="1300" b="1" dirty="0" smtClean="0">
              <a:latin typeface="Arial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855655" y="4651814"/>
            <a:ext cx="3093796" cy="43601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>
              <a:lnSpc>
                <a:spcPts val="1700"/>
              </a:lnSpc>
              <a:tabLst>
                <a:tab pos="2511425" algn="l"/>
              </a:tabLst>
            </a:pPr>
            <a:r>
              <a:rPr lang="en-GB" sz="1300" dirty="0" smtClean="0"/>
              <a:t>Additional costs of LNG-truck 	20 t€</a:t>
            </a:r>
            <a:br>
              <a:rPr lang="en-GB" sz="1300" dirty="0" smtClean="0"/>
            </a:br>
            <a:r>
              <a:rPr lang="en-GB" sz="1300" dirty="0" smtClean="0"/>
              <a:t>Additional maintenance around 	1.5 t€/a</a:t>
            </a:r>
          </a:p>
        </p:txBody>
      </p:sp>
    </p:spTree>
    <p:extLst>
      <p:ext uri="{BB962C8B-B14F-4D97-AF65-F5344CB8AC3E}">
        <p14:creationId xmlns:p14="http://schemas.microsoft.com/office/powerpoint/2010/main" val="116114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6.0"/>
  <p:tag name="BASIS" val="EONVorlage"/>
</p:tagLst>
</file>

<file path=ppt/theme/theme1.xml><?xml version="1.0" encoding="utf-8"?>
<a:theme xmlns:a="http://schemas.openxmlformats.org/drawingml/2006/main" name="Larissa-Design">
  <a:themeElements>
    <a:clrScheme name="EON_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80026"/>
      </a:accent1>
      <a:accent2>
        <a:srgbClr val="F21C0A"/>
      </a:accent2>
      <a:accent3>
        <a:srgbClr val="F6756A"/>
      </a:accent3>
      <a:accent4>
        <a:srgbClr val="FFB4A0"/>
      </a:accent4>
      <a:accent5>
        <a:srgbClr val="CD5F0A"/>
      </a:accent5>
      <a:accent6>
        <a:srgbClr val="E47D00"/>
      </a:accent6>
      <a:hlink>
        <a:srgbClr val="F21C0A"/>
      </a:hlink>
      <a:folHlink>
        <a:srgbClr val="F6756A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CBCBC"/>
        </a:solidFill>
        <a:ln>
          <a:solidFill>
            <a:srgbClr val="BCBCBC"/>
          </a:solidFill>
        </a:ln>
      </a:spPr>
      <a:bodyPr rtlCol="0" anchor="ctr"/>
      <a:lstStyle>
        <a:defPPr algn="ctr">
          <a:defRPr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ts val="2400"/>
          </a:lnSpc>
          <a:defRPr dirty="0" err="1" smtClean="0"/>
        </a:defPPr>
      </a:lstStyle>
    </a:txDef>
  </a:objectDefaults>
  <a:extraClrSchemeLst>
    <a:extraClrScheme>
      <a:clrScheme name="EON_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B80026"/>
        </a:accent1>
        <a:accent2>
          <a:srgbClr val="F21C0A"/>
        </a:accent2>
        <a:accent3>
          <a:srgbClr val="F6756A"/>
        </a:accent3>
        <a:accent4>
          <a:srgbClr val="FFB4A0"/>
        </a:accent4>
        <a:accent5>
          <a:srgbClr val="CD5F0A"/>
        </a:accent5>
        <a:accent6>
          <a:srgbClr val="E47D00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D5F0A"/>
        </a:accent1>
        <a:accent2>
          <a:srgbClr val="E47D00"/>
        </a:accent2>
        <a:accent3>
          <a:srgbClr val="EDAA58"/>
        </a:accent3>
        <a:accent4>
          <a:srgbClr val="F5CFA3"/>
        </a:accent4>
        <a:accent5>
          <a:srgbClr val="8C0855"/>
        </a:accent5>
        <a:accent6>
          <a:srgbClr val="B01B65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8C0855"/>
        </a:accent1>
        <a:accent2>
          <a:srgbClr val="B01B65"/>
        </a:accent2>
        <a:accent3>
          <a:srgbClr val="CB6999"/>
        </a:accent3>
        <a:accent4>
          <a:srgbClr val="E1ADC8"/>
        </a:accent4>
        <a:accent5>
          <a:srgbClr val="673376"/>
        </a:accent5>
        <a:accent6>
          <a:srgbClr val="7C5A9F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673376"/>
        </a:accent1>
        <a:accent2>
          <a:srgbClr val="7C5A9F"/>
        </a:accent2>
        <a:accent3>
          <a:srgbClr val="A58EBE"/>
        </a:accent3>
        <a:accent4>
          <a:srgbClr val="D0C3DC"/>
        </a:accent4>
        <a:accent5>
          <a:srgbClr val="225087"/>
        </a:accent5>
        <a:accent6>
          <a:srgbClr val="2872A3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225087"/>
        </a:accent1>
        <a:accent2>
          <a:srgbClr val="2872A3"/>
        </a:accent2>
        <a:accent3>
          <a:srgbClr val="7DAAC6"/>
        </a:accent3>
        <a:accent4>
          <a:srgbClr val="B4CBDC"/>
        </a:accent4>
        <a:accent5>
          <a:srgbClr val="1E7A67"/>
        </a:accent5>
        <a:accent6>
          <a:srgbClr val="3AA48D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6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1E7A67"/>
        </a:accent1>
        <a:accent2>
          <a:srgbClr val="3AA48D"/>
        </a:accent2>
        <a:accent3>
          <a:srgbClr val="7DC3B4"/>
        </a:accent3>
        <a:accent4>
          <a:srgbClr val="89DCD5"/>
        </a:accent4>
        <a:accent5>
          <a:srgbClr val="748120"/>
        </a:accent5>
        <a:accent6>
          <a:srgbClr val="A3A545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48120"/>
        </a:accent1>
        <a:accent2>
          <a:srgbClr val="A3A545"/>
        </a:accent2>
        <a:accent3>
          <a:srgbClr val="C3C385"/>
        </a:accent3>
        <a:accent4>
          <a:srgbClr val="DEDCBB"/>
        </a:accent4>
        <a:accent5>
          <a:srgbClr val="767676"/>
        </a:accent5>
        <a:accent6>
          <a:srgbClr val="9B9B9B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B80026"/>
        </a:accent1>
        <a:accent2>
          <a:srgbClr val="F21C0A"/>
        </a:accent2>
        <a:accent3>
          <a:srgbClr val="767676"/>
        </a:accent3>
        <a:accent4>
          <a:srgbClr val="9B9B9B"/>
        </a:accent4>
        <a:accent5>
          <a:srgbClr val="BCBCBC"/>
        </a:accent5>
        <a:accent6>
          <a:srgbClr val="D7D7D7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733</Words>
  <Application>Microsoft Office PowerPoint</Application>
  <PresentationFormat>Bildschirmpräsentation (4:3)</PresentationFormat>
  <Paragraphs>278</Paragraphs>
  <Slides>13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Larissa-Design</vt:lpstr>
      <vt:lpstr> LNG 4 Trucks Implementation of  an LNG-Corridor in Baltic States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E.ON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E.ON PowerPoint</dc:title>
  <dc:creator>Weßling, Detlef</dc:creator>
  <cp:lastModifiedBy>D6690</cp:lastModifiedBy>
  <cp:revision>589</cp:revision>
  <cp:lastPrinted>2015-11-03T13:15:58Z</cp:lastPrinted>
  <dcterms:created xsi:type="dcterms:W3CDTF">2012-01-27T11:53:41Z</dcterms:created>
  <dcterms:modified xsi:type="dcterms:W3CDTF">2015-11-10T15:36:03Z</dcterms:modified>
</cp:coreProperties>
</file>