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58" r:id="rId6"/>
    <p:sldId id="260" r:id="rId7"/>
    <p:sldId id="264" r:id="rId8"/>
    <p:sldId id="262" r:id="rId9"/>
    <p:sldId id="263" r:id="rId10"/>
    <p:sldId id="267" r:id="rId11"/>
    <p:sldId id="268" r:id="rId12"/>
    <p:sldId id="269" r:id="rId13"/>
    <p:sldId id="270" r:id="rId14"/>
    <p:sldId id="273" r:id="rId15"/>
    <p:sldId id="275" r:id="rId16"/>
  </p:sldIdLst>
  <p:sldSz cx="9144000" cy="5143500" type="screen16x9"/>
  <p:notesSz cx="6858000" cy="9144000"/>
  <p:custDataLst>
    <p:tags r:id="rId18"/>
  </p:custDataLst>
  <p:defaultTextStyle>
    <a:defPPr>
      <a:defRPr lang="cs-CZ"/>
    </a:defPPr>
    <a:lvl1pPr marL="0" algn="l" defTabSz="914400" rtl="0" eaLnBrk="1" latinLnBrk="0" hangingPunct="1">
      <a:defRPr kumimoji="0" lang="cs-CZ" sz="1800" b="0" i="0" u="none" kern="1200" baseline="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5C271-85F0-4F43-AB5D-394686A6734A}" type="datetimeFigureOut">
              <a:rPr lang="cs-CZ" smtClean="0"/>
              <a:t>22.11.2015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2FBA-8389-4081-91BD-B446D7B72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24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http://lngbc.eu/teasers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2FBA-8389-4081-91BD-B446D7B726F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10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2705100"/>
            <a:ext cx="6705600" cy="885825"/>
          </a:xfrm>
        </p:spPr>
        <p:txBody>
          <a:bodyPr anchor="b" anchorCtr="0"/>
          <a:lstStyle>
            <a:lvl1pPr>
              <a:defRPr>
                <a:solidFill>
                  <a:srgbClr val="F21C0A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" y="3776663"/>
            <a:ext cx="6705600" cy="34290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rgbClr val="7676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de-DE" dirty="0"/>
          </a:p>
        </p:txBody>
      </p:sp>
      <p:pic>
        <p:nvPicPr>
          <p:cNvPr id="7" name="eon_logo1" descr="EON_MI_W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087" y="4531519"/>
            <a:ext cx="1331976" cy="4046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063"/>
            <a:ext cx="7924800" cy="457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1F33-1BF7-4F25-9ADB-07F3A9018B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063"/>
            <a:ext cx="7924800" cy="457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886200" cy="31623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066800"/>
            <a:ext cx="3886200" cy="31623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1F33-1BF7-4F25-9ADB-07F3A9018B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063"/>
            <a:ext cx="7924800" cy="457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2" y="1066800"/>
            <a:ext cx="2439987" cy="31623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52802" y="1066800"/>
            <a:ext cx="2439987" cy="31623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1F33-1BF7-4F25-9ADB-07F3A9018B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96001" y="1066800"/>
            <a:ext cx="2439987" cy="31623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063"/>
            <a:ext cx="792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3886200" cy="2286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1295400"/>
            <a:ext cx="3886200" cy="29337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3886200" cy="2286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3886200" cy="29337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1F33-1BF7-4F25-9ADB-07F3A9018B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1F33-1BF7-4F25-9ADB-07F3A9018B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1F33-1BF7-4F25-9ADB-07F3A9018B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500063"/>
            <a:ext cx="79248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7924800" cy="3162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5975" y="4802505"/>
            <a:ext cx="6553200" cy="142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cs-CZ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1" y="4802505"/>
            <a:ext cx="173037" cy="142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1A8E1F33-1BF7-4F25-9ADB-07F3A9018B6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eon_logo2" descr="EON_MI_W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087" y="4531519"/>
            <a:ext cx="1331976" cy="4046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500" kern="1200">
          <a:solidFill>
            <a:srgbClr val="F2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jiri.simek@eon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957957"/>
            <a:ext cx="5112568" cy="375744"/>
          </a:xfrm>
          <a:prstGeom prst="rect">
            <a:avLst/>
          </a:prstGeom>
          <a:noFill/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Název přednášky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739592"/>
            <a:ext cx="5112568" cy="293798"/>
          </a:xfrm>
          <a:prstGeom prst="rect">
            <a:avLst/>
          </a:prstGeom>
          <a:noFill/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cs-CZ" sz="1300" b="1" dirty="0" smtClean="0">
                <a:solidFill>
                  <a:schemeClr val="bg1"/>
                </a:solidFill>
              </a:rPr>
              <a:t>Společnost</a:t>
            </a:r>
            <a:endParaRPr lang="cs-CZ" sz="1300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2017172"/>
            <a:ext cx="5112568" cy="293798"/>
          </a:xfrm>
          <a:prstGeom prst="rect">
            <a:avLst/>
          </a:prstGeom>
          <a:noFill/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cs-CZ" sz="1300" b="1" dirty="0" smtClean="0">
                <a:solidFill>
                  <a:schemeClr val="bg1"/>
                </a:solidFill>
              </a:rPr>
              <a:t>Funkce, mail, případně další vhodné informace</a:t>
            </a:r>
            <a:endParaRPr lang="cs-CZ" sz="1300" b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2705100"/>
            <a:ext cx="7490792" cy="885825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="1" dirty="0"/>
              <a:t>Zemní plyn - CNG a LNG - v nákladní dopravě</a:t>
            </a:r>
            <a:r>
              <a:rPr lang="cs-CZ" b="1" dirty="0">
                <a:solidFill>
                  <a:srgbClr val="00325E"/>
                </a:solidFill>
              </a:rPr>
              <a:t/>
            </a:r>
            <a:br>
              <a:rPr lang="cs-CZ" b="1" dirty="0">
                <a:solidFill>
                  <a:srgbClr val="00325E"/>
                </a:solidFill>
              </a:rPr>
            </a:br>
            <a:endParaRPr lang="cs-CZ" dirty="0">
              <a:latin typeface="Aria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776662"/>
            <a:ext cx="6705600" cy="73930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/>
          <a:lstStyle/>
          <a:p>
            <a:r>
              <a:rPr lang="cs-CZ" dirty="0" smtClean="0">
                <a:latin typeface="Arial"/>
              </a:rPr>
              <a:t>E.ON Energie, a.s. – Jiří Šimek, Michal Slabý </a:t>
            </a:r>
          </a:p>
          <a:p>
            <a:endParaRPr lang="cs-CZ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2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Cíl </a:t>
            </a:r>
            <a:r>
              <a:rPr lang="cs-CZ" sz="2400" b="1" dirty="0" smtClean="0"/>
              <a:t>NAP CM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200" indent="-203200" hangingPunct="0">
              <a:lnSpc>
                <a:spcPct val="150000"/>
              </a:lnSpc>
              <a:spcBef>
                <a:spcPct val="20000"/>
              </a:spcBef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kern="0" dirty="0"/>
              <a:t>Vytvořit koncepci rozvoje čisté mobility a dopravní strategie</a:t>
            </a:r>
          </a:p>
          <a:p>
            <a:pPr marL="203200" indent="-203200" hangingPunct="0">
              <a:lnSpc>
                <a:spcPct val="150000"/>
              </a:lnSpc>
              <a:spcBef>
                <a:spcPct val="20000"/>
              </a:spcBef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kern="0" dirty="0"/>
              <a:t>Vytvořit časový plán přípravy a realizace </a:t>
            </a:r>
          </a:p>
          <a:p>
            <a:pPr marL="406400" lvl="1" indent="-203200">
              <a:lnSpc>
                <a:spcPct val="150000"/>
              </a:lnSpc>
              <a:spcBef>
                <a:spcPct val="20000"/>
              </a:spcBef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dirty="0"/>
              <a:t>Vazba na strategické dokumenty (ASEK,SPŽP, DSS)</a:t>
            </a:r>
          </a:p>
          <a:p>
            <a:pPr marL="406400" lvl="1" indent="-203200">
              <a:lnSpc>
                <a:spcPct val="150000"/>
              </a:lnSpc>
              <a:spcBef>
                <a:spcPct val="20000"/>
              </a:spcBef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dirty="0"/>
              <a:t>Využití dotačních programů (pokud budou vypsány)</a:t>
            </a:r>
          </a:p>
          <a:p>
            <a:pPr marL="203200" indent="-203200" hangingPunct="0">
              <a:lnSpc>
                <a:spcPct val="150000"/>
              </a:lnSpc>
              <a:spcBef>
                <a:spcPct val="20000"/>
              </a:spcBef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kern="0" dirty="0" smtClean="0"/>
              <a:t>Snížení </a:t>
            </a:r>
            <a:r>
              <a:rPr lang="cs-CZ" sz="2000" kern="0" dirty="0"/>
              <a:t>emisí škodlivin z dopravy</a:t>
            </a:r>
          </a:p>
          <a:p>
            <a:pPr marL="203200" indent="-203200" hangingPunct="0">
              <a:lnSpc>
                <a:spcPct val="150000"/>
              </a:lnSpc>
              <a:spcBef>
                <a:spcPct val="20000"/>
              </a:spcBef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kern="0" dirty="0"/>
              <a:t>Snížení závislosti na kapalných PHM </a:t>
            </a:r>
          </a:p>
          <a:p>
            <a:pPr marL="203200" indent="-203200" hangingPunct="0">
              <a:lnSpc>
                <a:spcPct val="150000"/>
              </a:lnSpc>
              <a:spcBef>
                <a:spcPct val="20000"/>
              </a:spcBef>
              <a:buClr>
                <a:srgbClr val="F21C0A"/>
              </a:buClr>
              <a:buSzPct val="100000"/>
              <a:buFont typeface="Wingdings"/>
              <a:buChar char="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kern="0" dirty="0"/>
              <a:t>Podpora a rozvoj českého </a:t>
            </a:r>
            <a:r>
              <a:rPr lang="cs-CZ" sz="2000" kern="0" dirty="0" smtClean="0"/>
              <a:t>průmyslu</a:t>
            </a:r>
            <a:endParaRPr lang="cs-CZ" sz="2000" kern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5" name="Obrázek 11" descr="logo_C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291" y="141339"/>
            <a:ext cx="871648" cy="4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94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Budoucí </a:t>
            </a:r>
            <a:r>
              <a:rPr lang="cs-CZ" sz="2400" b="1" dirty="0"/>
              <a:t>stav dopravy a vývoj vozového parku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Současnost: přes 4,7 mil. osobních vozidel</a:t>
            </a:r>
          </a:p>
          <a:p>
            <a:pPr>
              <a:lnSpc>
                <a:spcPct val="150000"/>
              </a:lnSpc>
            </a:pPr>
            <a:r>
              <a:rPr lang="cs-CZ" dirty="0"/>
              <a:t>Predikce k roku 2050: 6 milionů osobních vozidel</a:t>
            </a:r>
          </a:p>
          <a:p>
            <a:pPr>
              <a:lnSpc>
                <a:spcPct val="150000"/>
              </a:lnSpc>
            </a:pPr>
            <a:r>
              <a:rPr lang="cs-CZ" dirty="0"/>
              <a:t>Nutná změna technologií = snížení produkce uhlíku v dopravě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10326"/>
              </p:ext>
            </p:extLst>
          </p:nvPr>
        </p:nvGraphicFramePr>
        <p:xfrm>
          <a:off x="609600" y="2457450"/>
          <a:ext cx="7772400" cy="179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/>
                <a:gridCol w="920818"/>
                <a:gridCol w="1088067"/>
                <a:gridCol w="941748"/>
                <a:gridCol w="1079500"/>
                <a:gridCol w="863600"/>
                <a:gridCol w="1151467"/>
              </a:tblGrid>
              <a:tr h="632012"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cs-CZ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solidFill>
                            <a:schemeClr val="tx1"/>
                          </a:solidFill>
                        </a:rPr>
                        <a:t>Narůst oproti roku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  <a:endParaRPr lang="cs-CZ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solidFill>
                            <a:schemeClr val="tx1"/>
                          </a:solidFill>
                        </a:rPr>
                        <a:t>2035</a:t>
                      </a:r>
                      <a:endParaRPr lang="cs-CZ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solidFill>
                            <a:schemeClr val="tx1"/>
                          </a:solidFill>
                        </a:rPr>
                        <a:t>Nárůst oproti roku 2010</a:t>
                      </a:r>
                      <a:endParaRPr lang="cs-CZ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solidFill>
                            <a:schemeClr val="tx1"/>
                          </a:solidFill>
                        </a:rPr>
                        <a:t>2050</a:t>
                      </a:r>
                      <a:endParaRPr lang="cs-CZ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</a:rPr>
                        <a:t>Nárůst oproti roku 2010</a:t>
                      </a:r>
                    </a:p>
                  </a:txBody>
                  <a:tcPr marT="34290" marB="34290"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cs-CZ" sz="1100" b="0" i="0" dirty="0" smtClean="0">
                          <a:solidFill>
                            <a:schemeClr val="tx1"/>
                          </a:solidFill>
                        </a:rPr>
                        <a:t>Osobní</a:t>
                      </a:r>
                      <a:r>
                        <a:rPr lang="cs-CZ" sz="1100" b="0" i="0" baseline="0" dirty="0" smtClean="0">
                          <a:solidFill>
                            <a:schemeClr val="tx1"/>
                          </a:solidFill>
                        </a:rPr>
                        <a:t> automobily</a:t>
                      </a:r>
                      <a:endParaRPr lang="cs-CZ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900" b="0" i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cs-CZ" sz="900" b="0" i="0" baseline="0" dirty="0" smtClean="0">
                          <a:solidFill>
                            <a:schemeClr val="tx1"/>
                          </a:solidFill>
                        </a:rPr>
                        <a:t> 037 149</a:t>
                      </a:r>
                      <a:endParaRPr lang="cs-CZ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0" dirty="0" smtClean="0">
                          <a:solidFill>
                            <a:schemeClr val="tx1"/>
                          </a:solidFill>
                        </a:rPr>
                        <a:t>12 %</a:t>
                      </a:r>
                      <a:endParaRPr lang="cs-CZ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900" b="0" i="0" dirty="0" smtClean="0">
                          <a:solidFill>
                            <a:schemeClr val="tx1"/>
                          </a:solidFill>
                        </a:rPr>
                        <a:t>5 532 419</a:t>
                      </a:r>
                      <a:endParaRPr lang="cs-CZ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0" dirty="0" smtClean="0">
                          <a:solidFill>
                            <a:schemeClr val="tx1"/>
                          </a:solidFill>
                        </a:rPr>
                        <a:t>23 %</a:t>
                      </a:r>
                      <a:endParaRPr lang="cs-CZ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900" b="0" i="0" dirty="0" smtClean="0">
                          <a:solidFill>
                            <a:schemeClr val="tx1"/>
                          </a:solidFill>
                        </a:rPr>
                        <a:t>5 979</a:t>
                      </a:r>
                      <a:r>
                        <a:rPr lang="cs-CZ" sz="900" b="0" i="0" baseline="0" dirty="0" smtClean="0">
                          <a:solidFill>
                            <a:schemeClr val="tx1"/>
                          </a:solidFill>
                        </a:rPr>
                        <a:t> 760</a:t>
                      </a:r>
                      <a:endParaRPr lang="cs-CZ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i="0" dirty="0" smtClean="0">
                          <a:solidFill>
                            <a:schemeClr val="tx1"/>
                          </a:solidFill>
                        </a:rPr>
                        <a:t>33 %</a:t>
                      </a:r>
                      <a:endParaRPr lang="cs-CZ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cs-CZ" sz="1100" b="1" i="1" dirty="0" smtClean="0">
                          <a:solidFill>
                            <a:schemeClr val="tx1"/>
                          </a:solidFill>
                        </a:rPr>
                        <a:t>Mikrobusy a autobusy</a:t>
                      </a:r>
                      <a:endParaRPr lang="cs-CZ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900" b="1" i="1" dirty="0" smtClean="0">
                          <a:solidFill>
                            <a:schemeClr val="tx1"/>
                          </a:solidFill>
                        </a:rPr>
                        <a:t>22 017</a:t>
                      </a:r>
                      <a:endParaRPr lang="cs-CZ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1" dirty="0" smtClean="0">
                          <a:solidFill>
                            <a:schemeClr val="tx1"/>
                          </a:solidFill>
                        </a:rPr>
                        <a:t>12 %</a:t>
                      </a:r>
                      <a:endParaRPr lang="cs-CZ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900" b="1" i="1" dirty="0" smtClean="0">
                          <a:solidFill>
                            <a:schemeClr val="tx1"/>
                          </a:solidFill>
                        </a:rPr>
                        <a:t>30 078</a:t>
                      </a:r>
                      <a:endParaRPr lang="cs-CZ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1" dirty="0" smtClean="0">
                          <a:solidFill>
                            <a:schemeClr val="tx1"/>
                          </a:solidFill>
                        </a:rPr>
                        <a:t>53 %</a:t>
                      </a:r>
                      <a:endParaRPr lang="cs-CZ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900" b="1" i="1" dirty="0" smtClean="0">
                          <a:solidFill>
                            <a:schemeClr val="tx1"/>
                          </a:solidFill>
                        </a:rPr>
                        <a:t>29 480</a:t>
                      </a:r>
                      <a:endParaRPr lang="cs-CZ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1" dirty="0" smtClean="0">
                          <a:solidFill>
                            <a:schemeClr val="tx1"/>
                          </a:solidFill>
                        </a:rPr>
                        <a:t>50 %</a:t>
                      </a:r>
                      <a:endParaRPr lang="cs-CZ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</a:tr>
              <a:tr h="263338">
                <a:tc>
                  <a:txBody>
                    <a:bodyPr/>
                    <a:lstStyle/>
                    <a:p>
                      <a:r>
                        <a:rPr lang="cs-CZ" sz="1100" b="1" i="1" dirty="0" smtClean="0">
                          <a:solidFill>
                            <a:schemeClr val="tx1"/>
                          </a:solidFill>
                        </a:rPr>
                        <a:t>Nákladní vozidla</a:t>
                      </a:r>
                      <a:endParaRPr lang="cs-CZ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900" b="1" i="1" dirty="0" smtClean="0">
                          <a:solidFill>
                            <a:schemeClr val="tx1"/>
                          </a:solidFill>
                        </a:rPr>
                        <a:t>751 130</a:t>
                      </a:r>
                      <a:endParaRPr lang="cs-CZ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1" dirty="0" smtClean="0">
                          <a:solidFill>
                            <a:schemeClr val="tx1"/>
                          </a:solidFill>
                        </a:rPr>
                        <a:t>25 %</a:t>
                      </a:r>
                      <a:endParaRPr lang="cs-CZ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900" b="1" i="1" dirty="0" smtClean="0">
                          <a:solidFill>
                            <a:schemeClr val="tx1"/>
                          </a:solidFill>
                        </a:rPr>
                        <a:t>812 195</a:t>
                      </a:r>
                      <a:endParaRPr lang="cs-CZ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1" dirty="0" smtClean="0">
                          <a:solidFill>
                            <a:schemeClr val="tx1"/>
                          </a:solidFill>
                        </a:rPr>
                        <a:t>35 %</a:t>
                      </a:r>
                      <a:endParaRPr lang="cs-CZ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900" b="1" i="1" dirty="0" smtClean="0">
                          <a:solidFill>
                            <a:schemeClr val="tx1"/>
                          </a:solidFill>
                        </a:rPr>
                        <a:t>891 583</a:t>
                      </a:r>
                      <a:endParaRPr lang="cs-CZ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1" dirty="0" smtClean="0">
                          <a:solidFill>
                            <a:schemeClr val="tx1"/>
                          </a:solidFill>
                        </a:rPr>
                        <a:t>49 %</a:t>
                      </a:r>
                      <a:endParaRPr lang="cs-CZ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7" name="Obrázek 11" descr="logo_C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291" y="141339"/>
            <a:ext cx="871648" cy="4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30220" y="2190750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tx1"/>
                </a:solidFill>
              </a:rPr>
              <a:t>Predikce vývoje vozového parku ČR</a:t>
            </a:r>
            <a:endParaRPr lang="cs-CZ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Vývoj energetické účinnosti spotřeby paliv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Dominantní palivo současnosti – nafta a benzín</a:t>
            </a:r>
          </a:p>
          <a:p>
            <a:pPr lvl="1"/>
            <a:r>
              <a:rPr lang="cs-CZ" dirty="0"/>
              <a:t>Nákladní a autobusová doprava – nafta</a:t>
            </a:r>
          </a:p>
          <a:p>
            <a:pPr lvl="1"/>
            <a:r>
              <a:rPr lang="cs-CZ" dirty="0"/>
              <a:t>Osobní a lehká doprava – benzín, nafta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Nově se </a:t>
            </a:r>
            <a:r>
              <a:rPr lang="cs-CZ" dirty="0"/>
              <a:t>prosazují ostatní paliva</a:t>
            </a:r>
          </a:p>
          <a:p>
            <a:pPr lvl="1"/>
            <a:r>
              <a:rPr lang="cs-CZ" dirty="0"/>
              <a:t>CNG, LPG</a:t>
            </a:r>
          </a:p>
          <a:p>
            <a:pPr lvl="1"/>
            <a:r>
              <a:rPr lang="cs-CZ" dirty="0"/>
              <a:t>Elektromobily</a:t>
            </a:r>
          </a:p>
          <a:p>
            <a:pPr lvl="1"/>
            <a:r>
              <a:rPr lang="cs-CZ" dirty="0"/>
              <a:t>LNG</a:t>
            </a:r>
          </a:p>
          <a:p>
            <a:pPr lvl="1"/>
            <a:r>
              <a:rPr lang="cs-CZ" dirty="0" err="1"/>
              <a:t>Biometan</a:t>
            </a:r>
            <a:endParaRPr lang="cs-CZ" dirty="0"/>
          </a:p>
          <a:p>
            <a:pPr lvl="1"/>
            <a:r>
              <a:rPr lang="cs-CZ" dirty="0"/>
              <a:t>Vodík</a:t>
            </a:r>
          </a:p>
          <a:p>
            <a:pPr lvl="1"/>
            <a:r>
              <a:rPr lang="cs-CZ" dirty="0"/>
              <a:t>Ostatní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5" name="Obrázek 11" descr="logo_C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291" y="141339"/>
            <a:ext cx="871648" cy="4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9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Zemní plyn v dopravě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Nejperspektivnější alternativní palivo</a:t>
            </a:r>
          </a:p>
          <a:p>
            <a:pPr>
              <a:lnSpc>
                <a:spcPct val="150000"/>
              </a:lnSpc>
            </a:pPr>
            <a:r>
              <a:rPr lang="cs-CZ" b="1" dirty="0"/>
              <a:t>Přínosy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Ekonomika</a:t>
            </a:r>
          </a:p>
          <a:p>
            <a:pPr lvl="1"/>
            <a:r>
              <a:rPr lang="cs-CZ" dirty="0"/>
              <a:t>Ekologie</a:t>
            </a:r>
          </a:p>
          <a:p>
            <a:pPr lvl="1"/>
            <a:r>
              <a:rPr lang="cs-CZ" dirty="0"/>
              <a:t>Bezpečnost</a:t>
            </a:r>
          </a:p>
          <a:p>
            <a:pPr lvl="1"/>
            <a:r>
              <a:rPr lang="cs-CZ" dirty="0"/>
              <a:t>Snížení emisí</a:t>
            </a:r>
          </a:p>
          <a:p>
            <a:pPr lvl="1"/>
            <a:r>
              <a:rPr lang="cs-CZ" dirty="0"/>
              <a:t>Snížení hluku</a:t>
            </a:r>
          </a:p>
          <a:p>
            <a:pPr>
              <a:lnSpc>
                <a:spcPct val="150000"/>
              </a:lnSpc>
            </a:pPr>
            <a:r>
              <a:rPr lang="cs-CZ" b="1" dirty="0"/>
              <a:t>Omezení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Nedostatečná infrastruktura PS CNG</a:t>
            </a:r>
          </a:p>
          <a:p>
            <a:pPr lvl="1"/>
            <a:r>
              <a:rPr lang="cs-CZ" dirty="0"/>
              <a:t>Nákladná technologie PS CNG</a:t>
            </a:r>
          </a:p>
          <a:p>
            <a:pPr lvl="1"/>
            <a:r>
              <a:rPr lang="cs-CZ" dirty="0"/>
              <a:t>Garážování </a:t>
            </a:r>
            <a:r>
              <a:rPr lang="cs-CZ" dirty="0" smtClean="0"/>
              <a:t>osobních vozidel </a:t>
            </a:r>
            <a:r>
              <a:rPr lang="cs-CZ" dirty="0"/>
              <a:t>– nedořešená legislativa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047750"/>
            <a:ext cx="3633456" cy="1816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11" descr="logo_C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291" y="141339"/>
            <a:ext cx="871648" cy="4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9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LNG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Zkapalněný zemní plyn</a:t>
            </a:r>
          </a:p>
          <a:p>
            <a:pPr lvl="1"/>
            <a:r>
              <a:rPr lang="cs-CZ" dirty="0"/>
              <a:t>Teplota: -160 °C</a:t>
            </a:r>
          </a:p>
          <a:p>
            <a:pPr lvl="1"/>
            <a:r>
              <a:rPr lang="cs-CZ" dirty="0"/>
              <a:t>Distribuce – cisterny a LNG terminály</a:t>
            </a:r>
          </a:p>
          <a:p>
            <a:pPr lvl="1"/>
            <a:r>
              <a:rPr lang="cs-CZ" dirty="0"/>
              <a:t>Využití – osobní, městská a nákladní doprava</a:t>
            </a:r>
          </a:p>
          <a:p>
            <a:r>
              <a:rPr lang="cs-CZ" b="1" dirty="0"/>
              <a:t>Výhody</a:t>
            </a:r>
          </a:p>
          <a:p>
            <a:pPr lvl="1"/>
            <a:r>
              <a:rPr lang="cs-CZ" dirty="0"/>
              <a:t>Vysoce čisté palivo – téměř 100 % metan</a:t>
            </a:r>
          </a:p>
          <a:p>
            <a:pPr lvl="1"/>
            <a:r>
              <a:rPr lang="cs-CZ" dirty="0"/>
              <a:t>Doba plnění srovnatelná s klasickými PHM</a:t>
            </a:r>
          </a:p>
          <a:p>
            <a:r>
              <a:rPr lang="cs-CZ" b="1" dirty="0"/>
              <a:t>Nevýhody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Samovolný odpar při delší odstávce vozidla</a:t>
            </a:r>
          </a:p>
          <a:p>
            <a:pPr lvl="1"/>
            <a:r>
              <a:rPr lang="cs-CZ" dirty="0"/>
              <a:t>Složitá a nákladná technologie v porovnání s CNG</a:t>
            </a:r>
          </a:p>
          <a:p>
            <a:pPr lvl="1"/>
            <a:r>
              <a:rPr lang="cs-CZ" dirty="0"/>
              <a:t>Jiná technologie plnění vozidel (riziko při tankování)</a:t>
            </a:r>
          </a:p>
          <a:p>
            <a:pPr lvl="1"/>
            <a:r>
              <a:rPr lang="cs-CZ" dirty="0"/>
              <a:t>Rozvoz LNG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5" name="Obrázek 11" descr="logo_C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291" y="141339"/>
            <a:ext cx="871648" cy="4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07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131590"/>
            <a:ext cx="7924800" cy="3384376"/>
          </a:xfrm>
        </p:spPr>
        <p:txBody>
          <a:bodyPr/>
          <a:lstStyle/>
          <a:p>
            <a:pPr algn="ctr"/>
            <a:r>
              <a:rPr lang="cs-CZ" sz="6000" dirty="0">
                <a:solidFill>
                  <a:srgbClr val="FF0000"/>
                </a:solidFill>
              </a:rPr>
              <a:t>Děkuji za </a:t>
            </a:r>
            <a:r>
              <a:rPr lang="cs-CZ" sz="6000" dirty="0" smtClean="0">
                <a:solidFill>
                  <a:srgbClr val="FF0000"/>
                </a:solidFill>
              </a:rPr>
              <a:t>pozornost!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endParaRPr lang="cs-CZ" sz="2400" dirty="0">
              <a:solidFill>
                <a:srgbClr val="FF0000"/>
              </a:solidFill>
            </a:endParaRPr>
          </a:p>
          <a:p>
            <a:pPr algn="ctr"/>
            <a:endParaRPr lang="cs-CZ" sz="2400" dirty="0">
              <a:solidFill>
                <a:srgbClr val="FF0000"/>
              </a:solidFill>
            </a:endParaRPr>
          </a:p>
          <a:p>
            <a:pPr algn="ctr"/>
            <a:endParaRPr lang="cs-CZ" sz="2400" dirty="0">
              <a:solidFill>
                <a:srgbClr val="FF0000"/>
              </a:solidFill>
            </a:endParaRPr>
          </a:p>
          <a:p>
            <a:pPr algn="ctr"/>
            <a:endParaRPr lang="cs-CZ" sz="2400" dirty="0">
              <a:solidFill>
                <a:srgbClr val="FF0000"/>
              </a:solidFill>
            </a:endParaRPr>
          </a:p>
          <a:p>
            <a:pPr algn="ctr"/>
            <a:endParaRPr lang="cs-CZ" sz="2400" dirty="0">
              <a:solidFill>
                <a:srgbClr val="FF0000"/>
              </a:solidFill>
            </a:endParaRPr>
          </a:p>
          <a:p>
            <a:pPr algn="ctr"/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			</a:t>
            </a:r>
            <a:r>
              <a:rPr lang="cs-CZ" dirty="0"/>
              <a:t>Vaše případné dotazy směřujte na: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			Mag. Jiří </a:t>
            </a:r>
            <a:r>
              <a:rPr lang="cs-CZ" dirty="0" smtClean="0">
                <a:solidFill>
                  <a:srgbClr val="FF0000"/>
                </a:solidFill>
              </a:rPr>
              <a:t>Šimek		Ing. Michal Slabý</a:t>
            </a:r>
            <a:endParaRPr lang="cs-CZ" dirty="0">
              <a:solidFill>
                <a:srgbClr val="FF0000"/>
              </a:solidFill>
            </a:endParaRPr>
          </a:p>
          <a:p>
            <a:pPr algn="ctr"/>
            <a:r>
              <a:rPr lang="cs-CZ" dirty="0">
                <a:solidFill>
                  <a:srgbClr val="FF0000"/>
                </a:solidFill>
              </a:rPr>
              <a:t>	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			</a:t>
            </a:r>
            <a:r>
              <a:rPr lang="cs-CZ" sz="2000" dirty="0" smtClean="0">
                <a:solidFill>
                  <a:srgbClr val="FF0000"/>
                </a:solidFill>
                <a:hlinkClick r:id="rId2"/>
              </a:rPr>
              <a:t>jiri.simek@eon.cz</a:t>
            </a:r>
            <a:r>
              <a:rPr lang="cs-CZ" sz="2000" dirty="0" smtClean="0">
                <a:solidFill>
                  <a:srgbClr val="FF0000"/>
                </a:solidFill>
              </a:rPr>
              <a:t>	michal.slaby@eon.cz</a:t>
            </a:r>
            <a:endParaRPr lang="cs-CZ" sz="2000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6" name="Obrázek 5" descr="avatar_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600" y="2457450"/>
            <a:ext cx="1879600" cy="13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4355976" y="1434541"/>
            <a:ext cx="4782467" cy="3104295"/>
            <a:chOff x="5024395" y="1419622"/>
            <a:chExt cx="4124149" cy="3104295"/>
          </a:xfrm>
        </p:grpSpPr>
        <p:pic>
          <p:nvPicPr>
            <p:cNvPr id="3074" name="Picture 2" descr="http://image.slidesharecdn.com/4-140912025721-phpapp02/95/development-of-the-europeansmall-scale-lng-infrastructurestatus-and-outlook-marion-nikodym-gie-viceexecutive-secretary-5-638.jpg?cb=14127337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395" y="1419622"/>
              <a:ext cx="4124149" cy="3096344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</a14:hiddenLine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8897024" y="4123807"/>
              <a:ext cx="2515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endParaRPr lang="cs-CZ" dirty="0" err="1" smtClean="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323528" y="467814"/>
            <a:ext cx="7776864" cy="400110"/>
          </a:xfrm>
          <a:prstGeom prst="rect">
            <a:avLst/>
          </a:prstGeom>
          <a:noFill/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2400" b="1" dirty="0">
                <a:solidFill>
                  <a:srgbClr val="F21C0A"/>
                </a:solidFill>
              </a:rPr>
              <a:t>Zemní plyn v dopravě </a:t>
            </a:r>
            <a:r>
              <a:rPr lang="cs-CZ" sz="2400" b="1" dirty="0" smtClean="0">
                <a:solidFill>
                  <a:srgbClr val="F21C0A"/>
                </a:solidFill>
              </a:rPr>
              <a:t>– budoucí alternativa</a:t>
            </a:r>
            <a:endParaRPr lang="cs-CZ" sz="2400" b="1" dirty="0">
              <a:solidFill>
                <a:srgbClr val="F21C0A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1427294"/>
            <a:ext cx="4320480" cy="2852491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cs-CZ" dirty="0" smtClean="0">
                <a:latin typeface="Arial"/>
              </a:rPr>
              <a:t>Zemní plyn CH4 se uplatňuje ve formě CNG &amp; LNG </a:t>
            </a:r>
          </a:p>
          <a:p>
            <a:pPr lvl="1">
              <a:spcBef>
                <a:spcPts val="600"/>
              </a:spcBef>
            </a:pPr>
            <a:r>
              <a:rPr lang="cs-CZ" dirty="0" smtClean="0">
                <a:latin typeface="Arial"/>
              </a:rPr>
              <a:t>Celosvětové zásoby plynu větší než ropy</a:t>
            </a:r>
          </a:p>
          <a:p>
            <a:pPr lvl="1">
              <a:spcBef>
                <a:spcPts val="600"/>
              </a:spcBef>
            </a:pPr>
            <a:r>
              <a:rPr lang="cs-CZ" dirty="0" smtClean="0">
                <a:latin typeface="Arial"/>
              </a:rPr>
              <a:t>Síť LNG terminálu, nezávislost na konvenčním plynárenství</a:t>
            </a:r>
          </a:p>
          <a:p>
            <a:pPr lvl="1">
              <a:spcBef>
                <a:spcPts val="600"/>
              </a:spcBef>
            </a:pPr>
            <a:r>
              <a:rPr lang="cs-CZ" dirty="0" smtClean="0">
                <a:latin typeface="Arial"/>
              </a:rPr>
              <a:t>Využití ZP v dopravě – fungující model v USA, Číně, Nizozemí</a:t>
            </a:r>
            <a:endParaRPr lang="cs-CZ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3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xample of a liquefied natural gas (LNG) station config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5606"/>
            <a:ext cx="3528392" cy="120380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165869"/>
            <a:ext cx="6912768" cy="400110"/>
          </a:xfrm>
          <a:prstGeom prst="rect">
            <a:avLst/>
          </a:prstGeom>
          <a:noFill/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2400" b="1" dirty="0">
                <a:solidFill>
                  <a:srgbClr val="F21C0A"/>
                </a:solidFill>
              </a:rPr>
              <a:t>LNG technologie – logistika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394472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Mobilní přeprava </a:t>
            </a:r>
            <a:r>
              <a:rPr lang="cs-CZ" dirty="0" smtClean="0">
                <a:latin typeface="Arial"/>
              </a:rPr>
              <a:t>z terminálu v kontejneru – kamionem, vlakem</a:t>
            </a:r>
          </a:p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Skladování</a:t>
            </a:r>
            <a:r>
              <a:rPr lang="cs-CZ" dirty="0" smtClean="0">
                <a:latin typeface="Arial"/>
              </a:rPr>
              <a:t> v LNG zásobnících na území ČR</a:t>
            </a:r>
          </a:p>
          <a:p>
            <a:pPr lvl="1">
              <a:spcBef>
                <a:spcPts val="600"/>
              </a:spcBef>
              <a:tabLst>
                <a:tab pos="355600" algn="l"/>
              </a:tabLst>
            </a:pPr>
            <a:r>
              <a:rPr lang="cs-CZ" b="1" dirty="0" smtClean="0">
                <a:latin typeface="Arial"/>
              </a:rPr>
              <a:t>Plnící stanice, synergie s CNG 				</a:t>
            </a:r>
            <a:r>
              <a:rPr lang="cs-CZ" dirty="0" smtClean="0">
                <a:latin typeface="Arial"/>
              </a:rPr>
              <a:t>(mobilní/stálá/přemístitelná)  </a:t>
            </a:r>
            <a:endParaRPr lang="cs-CZ" dirty="0">
              <a:latin typeface="Arial"/>
            </a:endParaRPr>
          </a:p>
        </p:txBody>
      </p:sp>
      <p:pic>
        <p:nvPicPr>
          <p:cNvPr id="1032" name="Picture 8" descr="GP201110305279993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03" y="2479411"/>
            <a:ext cx="2757135" cy="196868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lng container 20 f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63" y="2479411"/>
            <a:ext cx="2628292" cy="196868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ell first LNG refuelling station in Netherlan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" y="2487357"/>
            <a:ext cx="2940947" cy="19527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65869"/>
            <a:ext cx="6912768" cy="400110"/>
          </a:xfrm>
          <a:prstGeom prst="rect">
            <a:avLst/>
          </a:prstGeom>
          <a:noFill/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2400" b="1" dirty="0" smtClean="0">
                <a:solidFill>
                  <a:srgbClr val="F21C0A"/>
                </a:solidFill>
              </a:rPr>
              <a:t>LNG </a:t>
            </a:r>
            <a:r>
              <a:rPr lang="cs-CZ" sz="2400" b="1" dirty="0">
                <a:solidFill>
                  <a:srgbClr val="F21C0A"/>
                </a:solidFill>
              </a:rPr>
              <a:t>technologie – logistické schéma </a:t>
            </a:r>
          </a:p>
        </p:txBody>
      </p:sp>
      <p:pic>
        <p:nvPicPr>
          <p:cNvPr id="10" name="Picture 18" descr="LNG from wellhead to fuel t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3" y="771550"/>
            <a:ext cx="3883055" cy="3602489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</p:pic>
      <p:pic>
        <p:nvPicPr>
          <p:cNvPr id="5122" name="Picture 2" descr="LCNG 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78" y="878823"/>
            <a:ext cx="4752528" cy="338794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3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65869"/>
            <a:ext cx="6912768" cy="400110"/>
          </a:xfrm>
          <a:prstGeom prst="rect">
            <a:avLst/>
          </a:prstGeom>
          <a:noFill/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2400" b="1" dirty="0">
                <a:solidFill>
                  <a:srgbClr val="F21C0A"/>
                </a:solidFill>
              </a:rPr>
              <a:t>Možnosti využití LNG – oblasti uplatnění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09600" y="1118716"/>
            <a:ext cx="8229600" cy="3109218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Nákladní automobilová doprava </a:t>
            </a:r>
          </a:p>
          <a:p>
            <a:pPr lvl="3">
              <a:spcBef>
                <a:spcPts val="600"/>
              </a:spcBef>
            </a:pPr>
            <a:r>
              <a:rPr lang="cs-CZ" dirty="0" smtClean="0">
                <a:latin typeface="Arial"/>
              </a:rPr>
              <a:t>Pravidelné denní trasy, pravidelný tranzit </a:t>
            </a:r>
          </a:p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Příměstská a městská autobusová doprava – možná alternativa CNG</a:t>
            </a:r>
          </a:p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Železniční doprava</a:t>
            </a:r>
          </a:p>
          <a:p>
            <a:pPr lvl="3">
              <a:spcBef>
                <a:spcPts val="600"/>
              </a:spcBef>
            </a:pPr>
            <a:r>
              <a:rPr lang="cs-CZ" dirty="0">
                <a:latin typeface="Arial"/>
              </a:rPr>
              <a:t>K</a:t>
            </a:r>
            <a:r>
              <a:rPr lang="cs-CZ" dirty="0" smtClean="0">
                <a:latin typeface="Arial"/>
              </a:rPr>
              <a:t>ontejnerová překladiště, areály velkých průmyslových podniků </a:t>
            </a:r>
          </a:p>
          <a:p>
            <a:pPr lvl="1">
              <a:spcBef>
                <a:spcPts val="600"/>
              </a:spcBef>
            </a:pPr>
            <a:endParaRPr lang="cs-CZ" dirty="0" smtClean="0">
              <a:latin typeface="Arial"/>
            </a:endParaRPr>
          </a:p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Nové příležitosti </a:t>
            </a:r>
            <a:r>
              <a:rPr lang="cs-CZ" dirty="0" smtClean="0">
                <a:latin typeface="Arial"/>
              </a:rPr>
              <a:t>– </a:t>
            </a:r>
            <a:r>
              <a:rPr lang="cs-CZ" dirty="0" err="1" smtClean="0">
                <a:latin typeface="Arial"/>
              </a:rPr>
              <a:t>kogenerace</a:t>
            </a:r>
            <a:r>
              <a:rPr lang="cs-CZ" dirty="0" smtClean="0">
                <a:latin typeface="Arial"/>
              </a:rPr>
              <a:t>, lokální plynofikace</a:t>
            </a:r>
            <a:endParaRPr lang="cs-CZ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6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65869"/>
            <a:ext cx="6912768" cy="400110"/>
          </a:xfrm>
          <a:prstGeom prst="rect">
            <a:avLst/>
          </a:prstGeom>
          <a:noFill/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2400" b="1" dirty="0">
                <a:solidFill>
                  <a:srgbClr val="F21C0A"/>
                </a:solidFill>
              </a:rPr>
              <a:t>LNG technologie – vyzkoušená fungující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23528" y="699543"/>
            <a:ext cx="8229600" cy="3264686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Nabídka kamionů </a:t>
            </a:r>
          </a:p>
          <a:p>
            <a:pPr lvl="3">
              <a:spcBef>
                <a:spcPts val="600"/>
              </a:spcBef>
            </a:pPr>
            <a:r>
              <a:rPr lang="cs-CZ" dirty="0" smtClean="0">
                <a:latin typeface="Arial"/>
              </a:rPr>
              <a:t>Volvo FM, Mercedes </a:t>
            </a:r>
            <a:r>
              <a:rPr lang="cs-CZ" dirty="0" err="1" smtClean="0">
                <a:latin typeface="Arial"/>
              </a:rPr>
              <a:t>Econics</a:t>
            </a:r>
            <a:r>
              <a:rPr lang="cs-CZ" dirty="0" smtClean="0">
                <a:latin typeface="Arial"/>
              </a:rPr>
              <a:t> LNG</a:t>
            </a:r>
            <a:endParaRPr lang="cs-CZ" dirty="0">
              <a:latin typeface="Arial"/>
            </a:endParaRPr>
          </a:p>
          <a:p>
            <a:pPr lvl="3">
              <a:spcBef>
                <a:spcPts val="600"/>
              </a:spcBef>
            </a:pPr>
            <a:r>
              <a:rPr lang="cs-CZ" dirty="0" err="1" smtClean="0">
                <a:latin typeface="Arial"/>
              </a:rPr>
              <a:t>Scania</a:t>
            </a:r>
            <a:r>
              <a:rPr lang="cs-CZ" dirty="0" smtClean="0">
                <a:latin typeface="Arial"/>
              </a:rPr>
              <a:t>, Iveco </a:t>
            </a:r>
            <a:r>
              <a:rPr lang="cs-CZ" dirty="0" err="1" smtClean="0">
                <a:latin typeface="Arial"/>
              </a:rPr>
              <a:t>Stralis</a:t>
            </a:r>
            <a:r>
              <a:rPr lang="cs-CZ" dirty="0" smtClean="0">
                <a:latin typeface="Arial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Autobusy </a:t>
            </a:r>
          </a:p>
          <a:p>
            <a:pPr lvl="3">
              <a:spcBef>
                <a:spcPts val="600"/>
              </a:spcBef>
            </a:pPr>
            <a:r>
              <a:rPr lang="cs-CZ" dirty="0" err="1" smtClean="0">
                <a:latin typeface="Arial"/>
              </a:rPr>
              <a:t>Solbus</a:t>
            </a:r>
            <a:r>
              <a:rPr lang="cs-CZ" dirty="0" smtClean="0">
                <a:latin typeface="Arial"/>
              </a:rPr>
              <a:t> </a:t>
            </a:r>
            <a:r>
              <a:rPr lang="cs-CZ" dirty="0" err="1" smtClean="0">
                <a:latin typeface="Arial"/>
              </a:rPr>
              <a:t>Solcity</a:t>
            </a:r>
            <a:r>
              <a:rPr lang="cs-CZ" dirty="0" smtClean="0">
                <a:latin typeface="Arial"/>
              </a:rPr>
              <a:t> 12  </a:t>
            </a:r>
            <a:endParaRPr lang="cs-CZ" dirty="0">
              <a:latin typeface="Arial"/>
            </a:endParaRPr>
          </a:p>
        </p:txBody>
      </p:sp>
      <p:pic>
        <p:nvPicPr>
          <p:cNvPr id="4100" name="Picture 4" descr="https://upload.wikimedia.org/wikipedia/commons/thumb/d/d5/Solbus_Solcity_12_LNG_in_Kielce_2008.jpg/220px-Solbus_Solcity_12_LNG_in_Kielce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6" y="2643758"/>
            <a:ext cx="2759430" cy="206957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</p:pic>
      <p:sp>
        <p:nvSpPr>
          <p:cNvPr id="4" name="AutoShape 6" descr="Výsledek obrázku pro volvo fm l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Výsledek obrázku pro volvo fm l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 descr="Regional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91" y="877560"/>
            <a:ext cx="3130302" cy="222636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</p:pic>
      <p:sp>
        <p:nvSpPr>
          <p:cNvPr id="7" name="AutoShape 12" descr="Výsledek obrázku pro Iveco stralis L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0" name="Picture 14" descr="Výsledek obrázku pro Iveco stralis L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7614"/>
            <a:ext cx="2686050" cy="170497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</p:pic>
      <p:pic>
        <p:nvPicPr>
          <p:cNvPr id="4112" name="Picture 16" descr="Výsledek obrázku pro Iveco stralis L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58205"/>
            <a:ext cx="2838450" cy="160972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65869"/>
            <a:ext cx="6912768" cy="400110"/>
          </a:xfrm>
          <a:prstGeom prst="rect">
            <a:avLst/>
          </a:prstGeom>
          <a:noFill/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2400" b="1" dirty="0">
                <a:solidFill>
                  <a:srgbClr val="F21C0A"/>
                </a:solidFill>
              </a:rPr>
              <a:t>LNG technologie – vyzkoušená fungující </a:t>
            </a:r>
          </a:p>
        </p:txBody>
      </p:sp>
      <p:sp>
        <p:nvSpPr>
          <p:cNvPr id="4" name="AutoShape 6" descr="Výsledek obrázku pro volvo fm l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Výsledek obrázku pro volvo fm l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2" descr="Výsledek obrázku pro Iveco stralis L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6" name="Picture 2" descr="Nozzle corresponding LNG refueling st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15" y="1131590"/>
            <a:ext cx="4416491" cy="331236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</p:pic>
      <p:pic>
        <p:nvPicPr>
          <p:cNvPr id="6148" name="Picture 4" descr="Refuelling of LNG t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0" y="1131590"/>
            <a:ext cx="3091902" cy="236856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</p:pic>
      <p:pic>
        <p:nvPicPr>
          <p:cNvPr id="6150" name="Picture 6" descr="L-CNG Mobile refueling station from H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53649"/>
            <a:ext cx="2976331" cy="223224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6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65869"/>
            <a:ext cx="6912768" cy="400110"/>
          </a:xfrm>
          <a:prstGeom prst="rect">
            <a:avLst/>
          </a:prstGeom>
          <a:noFill/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2400" b="1" dirty="0">
                <a:solidFill>
                  <a:srgbClr val="F21C0A"/>
                </a:solidFill>
              </a:rPr>
              <a:t>Proč LNG?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93204" y="735770"/>
            <a:ext cx="8229600" cy="363618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Environmentální dopady</a:t>
            </a:r>
          </a:p>
          <a:p>
            <a:pPr lvl="3">
              <a:spcBef>
                <a:spcPts val="600"/>
              </a:spcBef>
            </a:pPr>
            <a:r>
              <a:rPr lang="cs-CZ" dirty="0" smtClean="0">
                <a:latin typeface="Arial"/>
              </a:rPr>
              <a:t>Vyhovuje normě EURO VI, žádné prachové částice, nízká hlučnost (&lt;50%), nižší spotřeba, snížení emisí CO2, NOX</a:t>
            </a:r>
          </a:p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Ekonomické dopady</a:t>
            </a:r>
          </a:p>
          <a:p>
            <a:pPr lvl="3">
              <a:spcBef>
                <a:spcPts val="600"/>
              </a:spcBef>
            </a:pPr>
            <a:r>
              <a:rPr lang="cs-CZ" dirty="0" smtClean="0">
                <a:latin typeface="Arial"/>
              </a:rPr>
              <a:t>Úspora nákladů na PHM (25%)</a:t>
            </a:r>
          </a:p>
          <a:p>
            <a:pPr lvl="3">
              <a:spcBef>
                <a:spcPts val="600"/>
              </a:spcBef>
            </a:pPr>
            <a:r>
              <a:rPr lang="cs-CZ" dirty="0" smtClean="0">
                <a:latin typeface="Arial"/>
              </a:rPr>
              <a:t>Vysoký dojezd (1200 km)</a:t>
            </a:r>
          </a:p>
          <a:p>
            <a:pPr lvl="3">
              <a:spcBef>
                <a:spcPts val="600"/>
              </a:spcBef>
            </a:pPr>
            <a:r>
              <a:rPr lang="cs-CZ" dirty="0" smtClean="0">
                <a:latin typeface="Arial"/>
              </a:rPr>
              <a:t>Vyšší investiční náklady, návratnost 3-5 let  </a:t>
            </a:r>
            <a:endParaRPr lang="cs-CZ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9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8763"/>
            <a:ext cx="6912768" cy="400110"/>
          </a:xfrm>
          <a:prstGeom prst="rect">
            <a:avLst/>
          </a:prstGeom>
          <a:noFill/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2400" b="1" dirty="0">
                <a:solidFill>
                  <a:srgbClr val="F21C0A"/>
                </a:solidFill>
              </a:rPr>
              <a:t>Aktuální situace v </a:t>
            </a:r>
            <a:r>
              <a:rPr lang="cs-CZ" sz="2400" b="1" dirty="0" smtClean="0">
                <a:solidFill>
                  <a:srgbClr val="F21C0A"/>
                </a:solidFill>
              </a:rPr>
              <a:t>ČR</a:t>
            </a:r>
            <a:endParaRPr lang="cs-CZ" sz="2400" b="1" dirty="0">
              <a:solidFill>
                <a:srgbClr val="F21C0A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987574"/>
            <a:ext cx="8229600" cy="3816424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>
            <a:noAutofit/>
          </a:bodyPr>
          <a:lstStyle/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V ČR se v dopravě využívá zatím pouze CNG </a:t>
            </a:r>
          </a:p>
          <a:p>
            <a:pPr lvl="2">
              <a:spcBef>
                <a:spcPts val="600"/>
              </a:spcBef>
            </a:pPr>
            <a:r>
              <a:rPr lang="cs-CZ" dirty="0" smtClean="0">
                <a:latin typeface="Arial"/>
              </a:rPr>
              <a:t>– strmý nárůst v posledních 5 letech</a:t>
            </a:r>
          </a:p>
          <a:p>
            <a:pPr lvl="2">
              <a:spcBef>
                <a:spcPts val="600"/>
              </a:spcBef>
            </a:pPr>
            <a:r>
              <a:rPr lang="cs-CZ" dirty="0" smtClean="0">
                <a:latin typeface="Arial"/>
              </a:rPr>
              <a:t>- 30.10. </a:t>
            </a:r>
            <a:r>
              <a:rPr lang="sv-SE" dirty="0"/>
              <a:t>DB Schenker </a:t>
            </a:r>
            <a:r>
              <a:rPr lang="sv-SE" dirty="0" err="1"/>
              <a:t>rozšiřuje</a:t>
            </a:r>
            <a:r>
              <a:rPr lang="sv-SE" dirty="0"/>
              <a:t> </a:t>
            </a:r>
            <a:r>
              <a:rPr lang="sv-SE" dirty="0" err="1"/>
              <a:t>vozový</a:t>
            </a:r>
            <a:r>
              <a:rPr lang="sv-SE" dirty="0"/>
              <a:t> park o </a:t>
            </a:r>
            <a:r>
              <a:rPr lang="sv-SE" dirty="0" err="1"/>
              <a:t>ekologická</a:t>
            </a:r>
            <a:r>
              <a:rPr lang="sv-SE" dirty="0"/>
              <a:t> </a:t>
            </a:r>
            <a:r>
              <a:rPr lang="sv-SE" dirty="0" err="1" smtClean="0"/>
              <a:t>vozidla</a:t>
            </a:r>
            <a:endParaRPr lang="cs-CZ" dirty="0" smtClean="0"/>
          </a:p>
          <a:p>
            <a:pPr lvl="2">
              <a:spcBef>
                <a:spcPts val="600"/>
              </a:spcBef>
            </a:pPr>
            <a:r>
              <a:rPr lang="cs-CZ" sz="1400" i="1" dirty="0"/>
              <a:t>(http://www.prumysl.cz/</a:t>
            </a:r>
            <a:r>
              <a:rPr lang="cs-CZ" sz="1400" i="1" dirty="0" err="1"/>
              <a:t>db</a:t>
            </a:r>
            <a:r>
              <a:rPr lang="cs-CZ" sz="1400" i="1" dirty="0"/>
              <a:t>-</a:t>
            </a:r>
            <a:r>
              <a:rPr lang="cs-CZ" sz="1400" i="1" dirty="0" err="1"/>
              <a:t>schenker</a:t>
            </a:r>
            <a:r>
              <a:rPr lang="cs-CZ" sz="1400" i="1" dirty="0"/>
              <a:t>-</a:t>
            </a:r>
            <a:r>
              <a:rPr lang="cs-CZ" sz="1400" i="1" dirty="0" err="1"/>
              <a:t>rozsiruje</a:t>
            </a:r>
            <a:r>
              <a:rPr lang="cs-CZ" sz="1400" i="1" dirty="0"/>
              <a:t>-</a:t>
            </a:r>
            <a:r>
              <a:rPr lang="cs-CZ" sz="1400" i="1" dirty="0" err="1"/>
              <a:t>vozovy</a:t>
            </a:r>
            <a:r>
              <a:rPr lang="cs-CZ" sz="1400" i="1" dirty="0"/>
              <a:t>-park-o-</a:t>
            </a:r>
            <a:r>
              <a:rPr lang="cs-CZ" sz="1400" i="1" dirty="0" err="1"/>
              <a:t>ekologicka</a:t>
            </a:r>
            <a:r>
              <a:rPr lang="cs-CZ" sz="1400" i="1" dirty="0"/>
              <a:t>-vozidla</a:t>
            </a:r>
            <a:r>
              <a:rPr lang="cs-CZ" sz="1400" i="1" dirty="0" smtClean="0"/>
              <a:t>/)</a:t>
            </a:r>
            <a:endParaRPr lang="cs-CZ" sz="1400" i="1" dirty="0" smtClean="0">
              <a:latin typeface="Arial"/>
            </a:endParaRPr>
          </a:p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Důraz na dekarbonizaci dopravy vytváří potenciál pro LNG</a:t>
            </a:r>
          </a:p>
          <a:p>
            <a:pPr lvl="3">
              <a:spcBef>
                <a:spcPts val="600"/>
              </a:spcBef>
            </a:pPr>
            <a:r>
              <a:rPr lang="cs-CZ" dirty="0" smtClean="0">
                <a:latin typeface="Arial"/>
              </a:rPr>
              <a:t>Směrnice 2014/94/EU o zavádění infrastruktury pro alternativních paliva</a:t>
            </a:r>
          </a:p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Národní akční plán Čistá mobilita (NAP CM) – od hesel k činům </a:t>
            </a:r>
            <a:endParaRPr lang="cs-CZ" b="1" dirty="0" smtClean="0">
              <a:latin typeface="Arial"/>
            </a:endParaRPr>
          </a:p>
          <a:p>
            <a:pPr lvl="2">
              <a:spcBef>
                <a:spcPts val="600"/>
              </a:spcBef>
            </a:pPr>
            <a:r>
              <a:rPr lang="cs-CZ" dirty="0">
                <a:latin typeface="Arial"/>
              </a:rPr>
              <a:t>Schválen 20.11. – Vláda ČR</a:t>
            </a:r>
          </a:p>
          <a:p>
            <a:pPr marL="1588" lvl="1" indent="0">
              <a:spcBef>
                <a:spcPts val="600"/>
              </a:spcBef>
              <a:buNone/>
            </a:pPr>
            <a:endParaRPr lang="cs-CZ" b="1" dirty="0" smtClean="0">
              <a:latin typeface="Arial"/>
            </a:endParaRPr>
          </a:p>
          <a:p>
            <a:pPr lvl="1">
              <a:spcBef>
                <a:spcPts val="600"/>
              </a:spcBef>
            </a:pPr>
            <a:r>
              <a:rPr lang="cs-CZ" b="1" dirty="0" smtClean="0">
                <a:latin typeface="Arial"/>
              </a:rPr>
              <a:t>První LNG pilotní akce v roce 2016/2017</a:t>
            </a:r>
          </a:p>
          <a:p>
            <a:pPr lvl="1">
              <a:spcBef>
                <a:spcPts val="600"/>
              </a:spcBef>
            </a:pPr>
            <a:endParaRPr lang="cs-CZ" b="1" dirty="0" smtClean="0">
              <a:latin typeface="Arial"/>
            </a:endParaRPr>
          </a:p>
          <a:p>
            <a:pPr>
              <a:spcBef>
                <a:spcPts val="600"/>
              </a:spcBef>
            </a:pPr>
            <a:endParaRPr lang="cs-CZ" b="1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8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6.0"/>
  <p:tag name="BASIS" val="EONVorlage"/>
</p:tagLst>
</file>

<file path=ppt/theme/theme1.xml><?xml version="1.0" encoding="utf-8"?>
<a:theme xmlns:a="http://schemas.openxmlformats.org/drawingml/2006/main" name="Larissa-Design">
  <a:themeElements>
    <a:clrScheme name="EON_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80026"/>
      </a:accent1>
      <a:accent2>
        <a:srgbClr val="F21C0A"/>
      </a:accent2>
      <a:accent3>
        <a:srgbClr val="F6756A"/>
      </a:accent3>
      <a:accent4>
        <a:srgbClr val="FFB4A0"/>
      </a:accent4>
      <a:accent5>
        <a:srgbClr val="CD5F0A"/>
      </a:accent5>
      <a:accent6>
        <a:srgbClr val="E47D00"/>
      </a:accent6>
      <a:hlink>
        <a:srgbClr val="F21C0A"/>
      </a:hlink>
      <a:folHlink>
        <a:srgbClr val="F6756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BCBC"/>
        </a:solidFill>
        <a:ln>
          <a:solidFill>
            <a:srgbClr val="BCBCBC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dirty="0" err="1" smtClean="0"/>
        </a:defPPr>
      </a:lstStyle>
    </a:txDef>
  </a:objectDefaults>
  <a:extraClrSchemeLst>
    <a:extraClrScheme>
      <a:clrScheme name="EON_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F6756A"/>
        </a:accent3>
        <a:accent4>
          <a:srgbClr val="FFB4A0"/>
        </a:accent4>
        <a:accent5>
          <a:srgbClr val="CD5F0A"/>
        </a:accent5>
        <a:accent6>
          <a:srgbClr val="E47D00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D5F0A"/>
        </a:accent1>
        <a:accent2>
          <a:srgbClr val="E47D00"/>
        </a:accent2>
        <a:accent3>
          <a:srgbClr val="EDAA58"/>
        </a:accent3>
        <a:accent4>
          <a:srgbClr val="F5CFA3"/>
        </a:accent4>
        <a:accent5>
          <a:srgbClr val="8C0855"/>
        </a:accent5>
        <a:accent6>
          <a:srgbClr val="B01B6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C0855"/>
        </a:accent1>
        <a:accent2>
          <a:srgbClr val="B01B65"/>
        </a:accent2>
        <a:accent3>
          <a:srgbClr val="CB6999"/>
        </a:accent3>
        <a:accent4>
          <a:srgbClr val="E1ADC8"/>
        </a:accent4>
        <a:accent5>
          <a:srgbClr val="673376"/>
        </a:accent5>
        <a:accent6>
          <a:srgbClr val="7C5A9F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73376"/>
        </a:accent1>
        <a:accent2>
          <a:srgbClr val="7C5A9F"/>
        </a:accent2>
        <a:accent3>
          <a:srgbClr val="A58EBE"/>
        </a:accent3>
        <a:accent4>
          <a:srgbClr val="D0C3DC"/>
        </a:accent4>
        <a:accent5>
          <a:srgbClr val="225087"/>
        </a:accent5>
        <a:accent6>
          <a:srgbClr val="2872A3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225087"/>
        </a:accent1>
        <a:accent2>
          <a:srgbClr val="2872A3"/>
        </a:accent2>
        <a:accent3>
          <a:srgbClr val="7DAAC6"/>
        </a:accent3>
        <a:accent4>
          <a:srgbClr val="B4CBDC"/>
        </a:accent4>
        <a:accent5>
          <a:srgbClr val="1E7A67"/>
        </a:accent5>
        <a:accent6>
          <a:srgbClr val="3AA48D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E7A67"/>
        </a:accent1>
        <a:accent2>
          <a:srgbClr val="3AA48D"/>
        </a:accent2>
        <a:accent3>
          <a:srgbClr val="7DC3B4"/>
        </a:accent3>
        <a:accent4>
          <a:srgbClr val="89DCD5"/>
        </a:accent4>
        <a:accent5>
          <a:srgbClr val="748120"/>
        </a:accent5>
        <a:accent6>
          <a:srgbClr val="A3A54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48120"/>
        </a:accent1>
        <a:accent2>
          <a:srgbClr val="A3A545"/>
        </a:accent2>
        <a:accent3>
          <a:srgbClr val="C3C385"/>
        </a:accent3>
        <a:accent4>
          <a:srgbClr val="DEDCBB"/>
        </a:accent4>
        <a:accent5>
          <a:srgbClr val="767676"/>
        </a:accent5>
        <a:accent6>
          <a:srgbClr val="9B9B9B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767676"/>
        </a:accent3>
        <a:accent4>
          <a:srgbClr val="9B9B9B"/>
        </a:accent4>
        <a:accent5>
          <a:srgbClr val="BCBCBC"/>
        </a:accent5>
        <a:accent6>
          <a:srgbClr val="D7D7D7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EON_Presentation</Template>
  <TotalTime>0</TotalTime>
  <Words>600</Words>
  <Application>Microsoft Office PowerPoint</Application>
  <PresentationFormat>Předvádění na obrazovce (16:9)</PresentationFormat>
  <Paragraphs>139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Larissa-Design</vt:lpstr>
      <vt:lpstr>Zemní plyn - CNG a LNG - v nákladní dopravě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Cíl NAP CM</vt:lpstr>
      <vt:lpstr>Budoucí stav dopravy a vývoj vozového parku v ČR</vt:lpstr>
      <vt:lpstr>Vývoj energetické účinnosti spotřeby paliv</vt:lpstr>
      <vt:lpstr>Zemní plyn v dopravě </vt:lpstr>
      <vt:lpstr>LNG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Jirka Kalenský</dc:creator>
  <cp:lastModifiedBy>Jiří Šimek</cp:lastModifiedBy>
  <cp:revision>36</cp:revision>
  <dcterms:created xsi:type="dcterms:W3CDTF">2015-08-27T13:25:13Z</dcterms:created>
  <dcterms:modified xsi:type="dcterms:W3CDTF">2015-11-22T22:32:36Z</dcterms:modified>
</cp:coreProperties>
</file>